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autoCompressPictures="0">
  <p:sldMasterIdLst>
    <p:sldMasterId id="2147483661" r:id="rId1"/>
  </p:sldMasterIdLst>
  <p:notesMasterIdLst>
    <p:notesMasterId r:id="rId10"/>
  </p:notesMasterIdLst>
  <p:sldIdLst>
    <p:sldId id="256" r:id="rId2"/>
    <p:sldId id="257" r:id="rId3"/>
    <p:sldId id="281" r:id="rId4"/>
    <p:sldId id="284" r:id="rId5"/>
    <p:sldId id="286" r:id="rId6"/>
    <p:sldId id="288" r:id="rId7"/>
    <p:sldId id="287" r:id="rId8"/>
    <p:sldId id="277" r:id="rId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8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1758030-3F2C-484A-B40E-17ACCCEAF240}">
  <a:tblStyle styleId="{11758030-3F2C-484A-B40E-17ACCCEAF240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5837"/>
    <p:restoredTop sz="94676"/>
  </p:normalViewPr>
  <p:slideViewPr>
    <p:cSldViewPr snapToGrid="0" snapToObjects="1">
      <p:cViewPr varScale="1">
        <p:scale>
          <a:sx n="75" d="100"/>
          <a:sy n="75" d="100"/>
        </p:scale>
        <p:origin x="168" y="8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10" cy="30589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/>
          </a:p>
        </p:txBody>
      </p:sp>
      <p:sp>
        <p:nvSpPr>
          <p:cNvPr id="93" name="Google Shape;93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898721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4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094532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5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404293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 dirty="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6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210691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7" name="Google Shape;107;p2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8" name="Google Shape;108;p2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7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887329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495084b5b7_0_1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2697163" y="509588"/>
            <a:ext cx="4532312" cy="25495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89" name="Google Shape;189;g495084b5b7_0_167:notes"/>
          <p:cNvSpPr txBox="1">
            <a:spLocks noGrp="1"/>
          </p:cNvSpPr>
          <p:nvPr>
            <p:ph type="body" idx="1"/>
          </p:nvPr>
        </p:nvSpPr>
        <p:spPr>
          <a:xfrm>
            <a:off x="992665" y="3228896"/>
            <a:ext cx="7941300" cy="3059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0" name="Google Shape;190;g495084b5b7_0_167:notes"/>
          <p:cNvSpPr txBox="1">
            <a:spLocks noGrp="1"/>
          </p:cNvSpPr>
          <p:nvPr>
            <p:ph type="sldNum" idx="12"/>
          </p:nvPr>
        </p:nvSpPr>
        <p:spPr>
          <a:xfrm>
            <a:off x="5622800" y="6456612"/>
            <a:ext cx="4301400" cy="33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3025" tIns="46500" rIns="93025" bIns="465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8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012267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Large quote">
  <p:cSld name="Large quote">
    <p:bg>
      <p:bgPr>
        <a:solidFill>
          <a:srgbClr val="00C800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>
            <a:spLocks noGrp="1"/>
          </p:cNvSpPr>
          <p:nvPr>
            <p:ph type="body" idx="1"/>
          </p:nvPr>
        </p:nvSpPr>
        <p:spPr>
          <a:xfrm>
            <a:off x="768000" y="2294400"/>
            <a:ext cx="10579255" cy="229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>
              <a:lnSpc>
                <a:spcPct val="103685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4104"/>
              <a:buFont typeface="Noto Sans Symbols"/>
              <a:buNone/>
              <a:defRPr sz="5400" b="1" i="0" u="none" strike="noStrike" cap="none">
                <a:solidFill>
                  <a:schemeClr val="lt1"/>
                </a:solidFill>
                <a:latin typeface="+mj-lt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 dirty="0"/>
          </a:p>
        </p:txBody>
      </p:sp>
      <p:sp>
        <p:nvSpPr>
          <p:cNvPr id="17" name="Google Shape;17;p2"/>
          <p:cNvSpPr txBox="1">
            <a:spLocks noGrp="1"/>
          </p:cNvSpPr>
          <p:nvPr>
            <p:ph type="body" idx="2"/>
          </p:nvPr>
        </p:nvSpPr>
        <p:spPr>
          <a:xfrm>
            <a:off x="2140800" y="3734400"/>
            <a:ext cx="7838341" cy="121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ctr">
              <a:lnSpc>
                <a:spcPct val="233291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None/>
              <a:defRPr sz="2400" b="0" i="0" u="none" strike="noStrike" cap="none">
                <a:solidFill>
                  <a:schemeClr val="lt1"/>
                </a:solidFill>
                <a:latin typeface="+mj-lt"/>
                <a:ea typeface="Cabin"/>
                <a:cs typeface="Cabin"/>
                <a:sym typeface="Cabin"/>
              </a:defRPr>
            </a:lvl1pPr>
            <a:lvl2pPr marL="914400" marR="0" lvl="1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L="1371600" marR="0" lvl="2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L="1828800" marR="0" lvl="3" indent="-325119" algn="l">
              <a:lnSpc>
                <a:spcPct val="100000"/>
              </a:lnSpc>
              <a:spcBef>
                <a:spcPts val="21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lt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L="2286000" marR="0" lvl="4" indent="-383032" algn="l">
              <a:lnSpc>
                <a:spcPct val="108312"/>
              </a:lnSpc>
              <a:spcBef>
                <a:spcPts val="2100"/>
              </a:spcBef>
              <a:spcAft>
                <a:spcPts val="0"/>
              </a:spcAft>
              <a:buClr>
                <a:schemeClr val="lt2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lt2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L="2743200" marR="0" lvl="5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L="3200400" marR="0" lvl="6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L="3657600" marR="0" lvl="7" indent="-400050" algn="l">
              <a:lnSpc>
                <a:spcPct val="90000"/>
              </a:lnSpc>
              <a:spcBef>
                <a:spcPts val="210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L="4114800" marR="0" lvl="8" indent="-400050" algn="l">
              <a:lnSpc>
                <a:spcPct val="90000"/>
              </a:lnSpc>
              <a:spcBef>
                <a:spcPts val="2100"/>
              </a:spcBef>
              <a:spcAft>
                <a:spcPts val="210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t with Caption" type="objTx">
  <p:cSld name="OBJECT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>
                <a:latin typeface="+mj-lt"/>
              </a:defRPr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 dirty="0"/>
          </a:p>
        </p:txBody>
      </p:sp>
      <p:sp>
        <p:nvSpPr>
          <p:cNvPr id="68" name="Google Shape;68;p1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latin typeface="+mn-lt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 dirty="0"/>
          </a:p>
        </p:txBody>
      </p:sp>
      <p:sp>
        <p:nvSpPr>
          <p:cNvPr id="69" name="Google Shape;69;p1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icture with Caption" type="picTx">
  <p:cSld name="PICTURE_WITH_CAPTION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74" name="Google Shape;74;p12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+mj-lt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75" name="Google Shape;75;p1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>
                <a:latin typeface="+mn-lt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 dirty="0"/>
          </a:p>
        </p:txBody>
      </p:sp>
      <p:sp>
        <p:nvSpPr>
          <p:cNvPr id="76" name="Google Shape;76;p1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8" name="Google Shape;78;p1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Vertical Text" type="vertTx">
  <p:cSld name="VERTICAL_TEXT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81" name="Google Shape;81;p1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+mn-lt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82" name="Google Shape;82;p1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" name="Google Shape;84;p1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ertical Title and Text" type="vertTitleAndTx">
  <p:cSld name="VERTICAL_TITLE_AND_VERTICAL_TEXT"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4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87" name="Google Shape;87;p14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+mn-lt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88" name="Google Shape;88;p1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9" name="Google Shape;89;p1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90" name="Google Shape;90;p1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 preserve="1">
  <p:cSld name="Title and Conten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0" name="Google Shape;30;p5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+mn-lt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31" name="Google Shape;31;p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4925722-1672-AA40-BFEA-BEF640A4E6F8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0368" y="6203732"/>
            <a:ext cx="1092200" cy="53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2378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 image">
  <p:cSld name="full image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>
            <a:spLocks noGrp="1"/>
          </p:cNvSpPr>
          <p:nvPr>
            <p:ph type="pic" idx="2"/>
          </p:nvPr>
        </p:nvSpPr>
        <p:spPr>
          <a:xfrm>
            <a:off x="0" y="120868"/>
            <a:ext cx="12191875" cy="686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824"/>
              <a:buFont typeface="Noto Sans Symbols"/>
              <a:buChar char="▪"/>
              <a:defRPr sz="24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1pPr>
            <a:lvl2pPr marR="0" lvl="1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2pPr>
            <a:lvl3pPr marR="0" lvl="2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3pPr>
            <a:lvl4pPr marR="0" lvl="3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5EB130"/>
              </a:buClr>
              <a:buSzPts val="1520"/>
              <a:buFont typeface="Noto Sans Symbols"/>
              <a:buChar char="▪"/>
              <a:defRPr sz="2000" b="0" i="0" u="none" strike="noStrike" cap="none">
                <a:solidFill>
                  <a:schemeClr val="dk2"/>
                </a:solidFill>
                <a:latin typeface="Questrial"/>
                <a:ea typeface="Questrial"/>
                <a:cs typeface="Questrial"/>
                <a:sym typeface="Questrial"/>
              </a:defRPr>
            </a:lvl4pPr>
            <a:lvl5pPr marR="0" lvl="4" algn="l" rtl="0">
              <a:lnSpc>
                <a:spcPct val="108312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32"/>
              <a:buFont typeface="Cabin"/>
              <a:buAutoNum type="arabicPeriod"/>
              <a:defRPr sz="32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5pPr>
            <a:lvl6pPr marR="0" lvl="5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6pPr>
            <a:lvl7pPr marR="0" lvl="6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7pPr>
            <a:lvl8pPr marR="0" lvl="7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8pPr>
            <a:lvl9pPr marR="0" lvl="8" algn="l" rtl="0">
              <a:lnSpc>
                <a:spcPct val="90000"/>
              </a:lnSpc>
              <a:spcBef>
                <a:spcPts val="540"/>
              </a:spcBef>
              <a:spcAft>
                <a:spcPts val="0"/>
              </a:spcAft>
              <a:buClr>
                <a:schemeClr val="dk1"/>
              </a:buClr>
              <a:buSzPts val="2700"/>
              <a:buFont typeface="Arial"/>
              <a:buChar char="•"/>
              <a:defRPr sz="2700" b="0" i="0" u="none" strike="noStrike" cap="none">
                <a:solidFill>
                  <a:schemeClr val="dk1"/>
                </a:solidFill>
                <a:latin typeface="Cabin"/>
                <a:ea typeface="Cabin"/>
                <a:cs typeface="Cabin"/>
                <a:sym typeface="Cabi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/>
          </p:nvPr>
        </p:nvSpPr>
        <p:spPr>
          <a:xfrm>
            <a:off x="824628" y="358342"/>
            <a:ext cx="10135740" cy="55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R="0" lvl="0" algn="l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303333"/>
              </a:buClr>
              <a:buSzPts val="4000"/>
              <a:buFont typeface="Arial"/>
              <a:buNone/>
              <a:defRPr sz="4000" b="1" i="0" u="none" strike="noStrike" cap="none">
                <a:solidFill>
                  <a:srgbClr val="303333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700"/>
              <a:buNone/>
              <a:defRPr sz="1800"/>
            </a:lvl9pPr>
          </a:lstStyle>
          <a:p>
            <a:endParaRPr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83D4C29-1314-FB40-A64F-9E1D27AC98DC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60368" y="6203732"/>
            <a:ext cx="1092200" cy="533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4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 b="1"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24" name="Google Shape;24;p4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latin typeface="+mj-lt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 dirty="0"/>
          </a:p>
        </p:txBody>
      </p:sp>
      <p:sp>
        <p:nvSpPr>
          <p:cNvPr id="25" name="Google Shape;25;p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  <a:latin typeface="+mj-lt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 dirty="0"/>
          </a:p>
        </p:txBody>
      </p:sp>
      <p:sp>
        <p:nvSpPr>
          <p:cNvPr id="37" name="Google Shape;37;p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 type="twoObj">
  <p:cSld name="TWO_OBJECT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+mn-lt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43" name="Google Shape;43;p7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+mn-lt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44" name="Google Shape;44;p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6" name="Google Shape;46;p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" type="twoTxTwoObj">
  <p:cSld name="TWO_OBJECTS_WITH_TEXT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8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49" name="Google Shape;49;p8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>
                <a:latin typeface="+mj-lt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 dirty="0"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+mn-lt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>
                <a:latin typeface="+mj-lt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 dirty="0"/>
          </a:p>
        </p:txBody>
      </p:sp>
      <p:sp>
        <p:nvSpPr>
          <p:cNvPr id="52" name="Google Shape;52;p8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latin typeface="+mn-lt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 dirty="0"/>
          </a:p>
        </p:txBody>
      </p:sp>
      <p:sp>
        <p:nvSpPr>
          <p:cNvPr id="53" name="Google Shape;53;p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5" name="Google Shape;55;p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9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>
                <a:latin typeface="+mj-lt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 dirty="0"/>
          </a:p>
        </p:txBody>
      </p:sp>
      <p:sp>
        <p:nvSpPr>
          <p:cNvPr id="58" name="Google Shape;58;p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p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Google Shape;11;p1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 dirty="0"/>
          </a:p>
        </p:txBody>
      </p:sp>
      <p:sp>
        <p:nvSpPr>
          <p:cNvPr id="12" name="Google Shape;12;p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62" r:id="rId2"/>
    <p:sldLayoutId id="2147483649" r:id="rId3"/>
    <p:sldLayoutId id="2147483650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1" i="0" u="none" strike="noStrike" cap="none">
          <a:solidFill>
            <a:srgbClr val="000000"/>
          </a:solidFill>
          <a:latin typeface="+mj-lt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+mn-lt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microbit.org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hyperlink" Target="https://creativecommons.org/licenses/by-sa/4.0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5"/>
          <p:cNvSpPr/>
          <p:nvPr/>
        </p:nvSpPr>
        <p:spPr>
          <a:xfrm>
            <a:off x="578589" y="1651028"/>
            <a:ext cx="11134337" cy="34778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r>
              <a:rPr lang="en-GB" sz="8000" b="1" dirty="0">
                <a:solidFill>
                  <a:schemeClr val="lt1"/>
                </a:solidFill>
                <a:latin typeface="+mj-lt"/>
                <a:sym typeface="Questrial"/>
              </a:rPr>
              <a:t>Being Active 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0"/>
              <a:buFont typeface="Arial"/>
              <a:buNone/>
            </a:pPr>
            <a:endParaRPr sz="1400" b="1" i="0" u="none" strike="noStrike" cap="none" dirty="0">
              <a:solidFill>
                <a:srgbClr val="000000"/>
              </a:solidFill>
              <a:latin typeface="+mj-lt"/>
              <a:ea typeface="Arial"/>
              <a:cs typeface="Arial"/>
              <a:sym typeface="A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0"/>
              <a:buFont typeface="Arial"/>
              <a:buNone/>
            </a:pPr>
            <a:r>
              <a:rPr lang="en-GB" sz="6000" dirty="0">
                <a:solidFill>
                  <a:schemeClr val="lt1"/>
                </a:solidFill>
                <a:latin typeface="+mj-lt"/>
                <a:ea typeface="Questrial"/>
                <a:cs typeface="Questrial"/>
                <a:sym typeface="Questrial"/>
              </a:rPr>
              <a:t>Fitness friend</a:t>
            </a:r>
            <a:endParaRPr sz="6000" b="0" i="0" u="none" strike="noStrike" cap="none" dirty="0">
              <a:solidFill>
                <a:schemeClr val="lt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400"/>
              <a:buFont typeface="Arial"/>
              <a:buNone/>
            </a:pPr>
            <a:endParaRPr sz="4400" b="0" i="0" u="none" strike="noStrike" cap="none" dirty="0">
              <a:solidFill>
                <a:schemeClr val="lt1"/>
              </a:solidFill>
              <a:latin typeface="+mj-lt"/>
              <a:ea typeface="Calibri"/>
              <a:cs typeface="Calibri"/>
              <a:sym typeface="Calibri"/>
            </a:endParaRPr>
          </a:p>
        </p:txBody>
      </p:sp>
      <p:pic>
        <p:nvPicPr>
          <p:cNvPr id="96" name="Google Shape;96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8933200" y="4664970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6268264" y="5387311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8" name="Google Shape;98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10484279" y="388269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5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7">
            <a:off x="3275646" y="4901076"/>
            <a:ext cx="866231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15"/>
          <p:cNvPicPr preferRelativeResize="0"/>
          <p:nvPr/>
        </p:nvPicPr>
        <p:blipFill rotWithShape="1">
          <a:blip r:embed="rId5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2090590" flipH="1">
            <a:off x="838950" y="4940120"/>
            <a:ext cx="1033233" cy="6120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1" name="Google Shape;101;p15"/>
          <p:cNvPicPr preferRelativeResize="0"/>
          <p:nvPr/>
        </p:nvPicPr>
        <p:blipFill rotWithShape="1">
          <a:blip r:embed="rId6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801578">
            <a:off x="5443054" y="666436"/>
            <a:ext cx="830446" cy="642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" name="Google Shape;102;p15"/>
          <p:cNvPicPr preferRelativeResize="0"/>
          <p:nvPr/>
        </p:nvPicPr>
        <p:blipFill rotWithShape="1">
          <a:blip r:embed="rId3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911264">
            <a:off x="379877" y="2249455"/>
            <a:ext cx="753722" cy="1035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5"/>
          <p:cNvPicPr preferRelativeResize="0"/>
          <p:nvPr/>
        </p:nvPicPr>
        <p:blipFill rotWithShape="1">
          <a:blip r:embed="rId4" cstate="screen">
            <a:alphaModFix amt="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-1168133">
            <a:off x="1542324" y="271567"/>
            <a:ext cx="866232" cy="11191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7E217C2B-1DBB-B645-BFE8-E8A53580CD85}"/>
              </a:ext>
            </a:extLst>
          </p:cNvPr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3468" y="5306667"/>
            <a:ext cx="2304255" cy="109836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b="1" i="0" u="none" strike="noStrike" cap="none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Activity and heart disease</a:t>
            </a: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b="0" i="0" u="none" strike="noStrike" cap="none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Why is regular exercise important to prevent heart disease? 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What are some reasons people don’t do more exercise and activity?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How could people fit more activity and exercise into their daily lives? </a:t>
            </a:r>
            <a:endParaRPr sz="3200" b="0" i="0" u="none" strike="noStrike" cap="none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b="1" i="0" u="none" strike="noStrike" cap="none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A ‘Fitness friend’ device </a:t>
            </a: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How could a wearable device help people to remember to do more exercise? 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Look at the prototype. How do you think it is programmed to work? </a:t>
            </a:r>
            <a:endParaRPr lang="en-GB" sz="3200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254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23762272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b="1" i="0" u="none" strike="noStrike" cap="none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Fitness friend algorithm</a:t>
            </a: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Write an algorithm to create a ‘Fitness friend’ device using the micro:bit.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When finished, share and debug your algorithms.</a:t>
            </a:r>
          </a:p>
          <a:p>
            <a:pPr marL="254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BD3C078-2ADE-CD7E-3C12-68D03327B700}"/>
              </a:ext>
            </a:extLst>
          </p:cNvPr>
          <p:cNvSpPr txBox="1"/>
          <p:nvPr/>
        </p:nvSpPr>
        <p:spPr>
          <a:xfrm>
            <a:off x="156412" y="4218279"/>
            <a:ext cx="3729788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Start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Count 25 mins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Make audio sound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Display visual message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Repeat until stop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284C844-25B1-A039-C03E-AF1156D69F26}"/>
              </a:ext>
            </a:extLst>
          </p:cNvPr>
          <p:cNvSpPr txBox="1"/>
          <p:nvPr/>
        </p:nvSpPr>
        <p:spPr>
          <a:xfrm>
            <a:off x="4654218" y="4064391"/>
            <a:ext cx="730316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/>
              <a:t>When START button pressed</a:t>
            </a:r>
          </a:p>
          <a:p>
            <a:r>
              <a:rPr lang="en-US" sz="2400" dirty="0"/>
              <a:t>	- REPEAT until STOP button pressed</a:t>
            </a:r>
          </a:p>
          <a:p>
            <a:r>
              <a:rPr lang="en-US" sz="2400" dirty="0"/>
              <a:t>		- count 25 minutes (1500000 seconds)</a:t>
            </a:r>
          </a:p>
          <a:p>
            <a:r>
              <a:rPr lang="en-US" sz="2400" dirty="0"/>
              <a:t>		- OUTPUT audio beep for 1 second</a:t>
            </a:r>
          </a:p>
          <a:p>
            <a:r>
              <a:rPr lang="en-US" sz="2400" dirty="0"/>
              <a:t>		- OUTPUT visual display ‘move!’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When STOP button pressed, STOP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62366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b="1" i="0" u="none" strike="noStrike" cap="none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Creating your Fitness friend device</a:t>
            </a: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Using the </a:t>
            </a:r>
            <a:r>
              <a:rPr lang="en-GB" sz="3200" dirty="0" err="1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MakeCode</a:t>
            </a: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 editor and your algorithm, write a program </a:t>
            </a:r>
            <a:r>
              <a:rPr lang="en-GB" sz="320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to create your </a:t>
            </a: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Fitness friend device.  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Remember to test and debug regularly.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Once finished, download and copy to your micro:bit to test and run.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Compare your programs and devices. Have you used the same code?  </a:t>
            </a:r>
          </a:p>
          <a:p>
            <a:pPr marL="254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12712031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b="1" i="0" u="none" strike="noStrike" cap="none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Fitness friend program examples</a:t>
            </a: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254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65E79EB-410B-B947-B8ED-BBA7E09556A5}"/>
              </a:ext>
            </a:extLst>
          </p:cNvPr>
          <p:cNvSpPr/>
          <p:nvPr/>
        </p:nvSpPr>
        <p:spPr>
          <a:xfrm>
            <a:off x="501812" y="6092242"/>
            <a:ext cx="462819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chemeClr val="tx1"/>
                </a:solidFill>
                <a:ea typeface="Questrial"/>
                <a:cs typeface="Questrial"/>
                <a:sym typeface="Questrial"/>
              </a:rPr>
              <a:t>Simple Fitness friend program</a:t>
            </a:r>
            <a:endParaRPr lang="en-US" sz="2400" b="1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6E57A6-2210-3B47-96D0-2480A1E12011}"/>
              </a:ext>
            </a:extLst>
          </p:cNvPr>
          <p:cNvSpPr/>
          <p:nvPr/>
        </p:nvSpPr>
        <p:spPr>
          <a:xfrm>
            <a:off x="7423555" y="6092242"/>
            <a:ext cx="43733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/>
              <a:t>Fitness friend more complex</a:t>
            </a:r>
          </a:p>
        </p:txBody>
      </p:sp>
      <p:pic>
        <p:nvPicPr>
          <p:cNvPr id="6" name="Picture 5" descr="On button A pressed&#10;Pause 1000 ms&#10;Play tone Middle C for 1 beat until done&#10;Show string 'Move!' ">
            <a:extLst>
              <a:ext uri="{FF2B5EF4-FFF2-40B4-BE49-F238E27FC236}">
                <a16:creationId xmlns:a16="http://schemas.microsoft.com/office/drawing/2014/main" id="{E78D6D50-F109-7041-CD79-1995BA4A57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323" y="1075342"/>
            <a:ext cx="6134171" cy="2761552"/>
          </a:xfrm>
          <a:prstGeom prst="rect">
            <a:avLst/>
          </a:prstGeom>
        </p:spPr>
      </p:pic>
      <p:pic>
        <p:nvPicPr>
          <p:cNvPr id="5" name="Picture 4" descr="Forever&#10;If B-pressed = 1 then &#10;Pause 1000 ms&#10;Play tone Middle C for 1 beat in background&#10;Show string 'Move!' &#10;&#10;On button A pressed&#10;Set B-pressed to 0&#10;&#10;On button B pressed&#10;Set B-pressed to 1">
            <a:extLst>
              <a:ext uri="{FF2B5EF4-FFF2-40B4-BE49-F238E27FC236}">
                <a16:creationId xmlns:a16="http://schemas.microsoft.com/office/drawing/2014/main" id="{4890ED6E-09D4-B35D-277A-60409FACFA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4518" y="1005346"/>
            <a:ext cx="4805640" cy="50681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5536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665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000"/>
              <a:buFont typeface="Arial"/>
              <a:buNone/>
            </a:pPr>
            <a:r>
              <a:rPr lang="en-GB" sz="4000" b="1" dirty="0">
                <a:solidFill>
                  <a:schemeClr val="dk1"/>
                </a:solidFill>
                <a:latin typeface="+mj-lt"/>
                <a:ea typeface="Questrial"/>
                <a:cs typeface="Questrial"/>
                <a:sym typeface="Questrial"/>
              </a:rPr>
              <a:t>Sharing learning </a:t>
            </a: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rgbClr val="505555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What have you learnt from creating your ‘Fitness friend’? 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What problems did you have and how did you solve them?</a:t>
            </a: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r>
              <a:rPr lang="en-GB" sz="3200" dirty="0">
                <a:solidFill>
                  <a:schemeClr val="tx1"/>
                </a:solidFill>
                <a:latin typeface="+mj-lt"/>
                <a:ea typeface="Questrial"/>
                <a:cs typeface="Questrial"/>
                <a:sym typeface="Questrial"/>
              </a:rPr>
              <a:t>Do you think the ‘Fitness friend’ will achieve its aim of helping people be more active? Why? </a:t>
            </a:r>
          </a:p>
          <a:p>
            <a:pPr marL="25400" marR="0" lvl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-431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05555"/>
              </a:buClr>
              <a:buSzPts val="3200"/>
              <a:buFont typeface="Questrial"/>
              <a:buChar char="●"/>
            </a:pPr>
            <a:endParaRPr lang="en-GB" sz="3200" b="0" i="0" u="none" strike="noStrike" cap="none" dirty="0">
              <a:solidFill>
                <a:schemeClr val="tx1"/>
              </a:solidFill>
              <a:latin typeface="+mj-lt"/>
              <a:ea typeface="Questrial"/>
              <a:cs typeface="Questrial"/>
              <a:sym typeface="Quest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endParaRPr sz="3200" b="0" i="0" u="none" strike="noStrike" cap="none" dirty="0">
              <a:solidFill>
                <a:schemeClr val="dk1"/>
              </a:solidFill>
              <a:latin typeface="+mj-lt"/>
              <a:ea typeface="Questrial"/>
              <a:cs typeface="Questrial"/>
              <a:sym typeface="Questrial"/>
            </a:endParaRPr>
          </a:p>
        </p:txBody>
      </p:sp>
    </p:spTree>
    <p:extLst>
      <p:ext uri="{BB962C8B-B14F-4D97-AF65-F5344CB8AC3E}">
        <p14:creationId xmlns:p14="http://schemas.microsoft.com/office/powerpoint/2010/main" val="9445049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1"/>
          <p:cNvSpPr/>
          <p:nvPr/>
        </p:nvSpPr>
        <p:spPr>
          <a:xfrm>
            <a:off x="1012888" y="367400"/>
            <a:ext cx="10677300" cy="5016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06650"/>
              </a:lnSpc>
              <a:buSzPts val="1100"/>
            </a:pPr>
            <a:r>
              <a:rPr lang="en-GB" sz="4000" b="1" dirty="0">
                <a:solidFill>
                  <a:schemeClr val="dk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Licensing information</a:t>
            </a:r>
          </a:p>
          <a:p>
            <a:endParaRPr lang="en-GB" sz="3200" dirty="0">
              <a:solidFill>
                <a:srgbClr val="505555"/>
              </a:solidFill>
              <a:latin typeface="Arial" panose="020B0604020202020204" pitchFamily="34" charset="0"/>
              <a:ea typeface="Questrial"/>
              <a:cs typeface="Arial" panose="020B0604020202020204" pitchFamily="34" charset="0"/>
              <a:sym typeface="Questrial"/>
            </a:endParaRPr>
          </a:p>
          <a:p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Published by the Micro:bit Educational Foundation </a:t>
            </a:r>
            <a:r>
              <a:rPr lang="en-GB" sz="2400" b="1" u="sng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microbit.org</a:t>
            </a:r>
            <a:endParaRPr lang="en-GB" sz="2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b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Licence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: Attribution-</a:t>
            </a: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ShareAlike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4.0 International </a:t>
            </a:r>
            <a:r>
              <a:rPr lang="en-GB" sz="2400" u="sng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(CC BY-SA 4.0)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0245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2756</TotalTime>
  <Words>313</Words>
  <Application>Microsoft Macintosh PowerPoint</Application>
  <PresentationFormat>Widescreen</PresentationFormat>
  <Paragraphs>68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</vt:lpstr>
      <vt:lpstr>Cabin</vt:lpstr>
      <vt:lpstr>Calibri</vt:lpstr>
      <vt:lpstr>Noto Sans Symbols</vt:lpstr>
      <vt:lpstr>Questrial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Anna Smirnova</cp:lastModifiedBy>
  <cp:revision>43</cp:revision>
  <dcterms:modified xsi:type="dcterms:W3CDTF">2024-04-25T11:46:09Z</dcterms:modified>
</cp:coreProperties>
</file>