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autoCompressPictures="0">
  <p:sldMasterIdLst>
    <p:sldMasterId id="2147483661" r:id="rId1"/>
  </p:sldMasterIdLst>
  <p:notesMasterIdLst>
    <p:notesMasterId r:id="rId9"/>
  </p:notesMasterIdLst>
  <p:sldIdLst>
    <p:sldId id="257" r:id="rId2"/>
    <p:sldId id="258" r:id="rId3"/>
    <p:sldId id="259" r:id="rId4"/>
    <p:sldId id="260" r:id="rId5"/>
    <p:sldId id="261" r:id="rId6"/>
    <p:sldId id="262" r:id="rId7"/>
    <p:sldId id="275" r:id="rId8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1"/>
    <p:restoredTop sz="94663"/>
  </p:normalViewPr>
  <p:slideViewPr>
    <p:cSldViewPr snapToGrid="0" snapToObjects="1">
      <p:cViewPr varScale="1">
        <p:scale>
          <a:sx n="90" d="100"/>
          <a:sy n="90" d="100"/>
        </p:scale>
        <p:origin x="232" y="7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2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10" cy="30589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</p:txBody>
      </p:sp>
      <p:sp>
        <p:nvSpPr>
          <p:cNvPr id="107" name="Google Shape;107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g4a0a7ee6a3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21" name="Google Shape;121;g4a0a7ee6a3_0_0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2" name="Google Shape;122;g4a0a7ee6a3_0_0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27" name="Google Shape;127;p7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8" name="Google Shape;128;p7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3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g4a82dadc22_0_51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3" name="Google Shape;133;g4a82dadc22_0_51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4" name="Google Shape;134;g4a82dadc22_0_51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4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g4a69e61d40_0_8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40" name="Google Shape;140;g4a69e61d40_0_8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1" name="Google Shape;141;g4a69e61d40_0_8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5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g4a0a7ee6a3_0_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46" name="Google Shape;146;g4a0a7ee6a3_0_18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7" name="Google Shape;147;g4a0a7ee6a3_0_18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6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g495084b5b7_0_167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89" name="Google Shape;189;g495084b5b7_0_167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0" name="Google Shape;190;g495084b5b7_0_167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7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7299778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Large quote">
  <p:cSld name="Large quote">
    <p:bg>
      <p:bgPr>
        <a:solidFill>
          <a:srgbClr val="FACB47"/>
        </a:solidFill>
        <a:effectLst/>
      </p:bgPr>
    </p:bg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2"/>
          <p:cNvSpPr txBox="1">
            <a:spLocks noGrp="1"/>
          </p:cNvSpPr>
          <p:nvPr>
            <p:ph type="body" idx="1"/>
          </p:nvPr>
        </p:nvSpPr>
        <p:spPr>
          <a:xfrm>
            <a:off x="768000" y="2294400"/>
            <a:ext cx="10579255" cy="229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228600" algn="ctr">
              <a:lnSpc>
                <a:spcPct val="103685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4104"/>
              <a:buFont typeface="Noto Sans Symbols"/>
              <a:buNone/>
              <a:defRPr sz="5400" b="0" i="0" u="none" strike="noStrike" cap="non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1pPr>
            <a:lvl2pPr marL="914400" marR="0" lvl="1" indent="-325119" algn="l">
              <a:lnSpc>
                <a:spcPct val="100000"/>
              </a:lnSpc>
              <a:spcBef>
                <a:spcPts val="21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325119" algn="l">
              <a:lnSpc>
                <a:spcPct val="100000"/>
              </a:lnSpc>
              <a:spcBef>
                <a:spcPts val="21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325119" algn="l">
              <a:lnSpc>
                <a:spcPct val="100000"/>
              </a:lnSpc>
              <a:spcBef>
                <a:spcPts val="21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383032" algn="l">
              <a:lnSpc>
                <a:spcPct val="108312"/>
              </a:lnSpc>
              <a:spcBef>
                <a:spcPts val="2100"/>
              </a:spcBef>
              <a:spcAft>
                <a:spcPts val="0"/>
              </a:spcAft>
              <a:buClr>
                <a:schemeClr val="lt2"/>
              </a:buClr>
              <a:buSzPts val="2432"/>
              <a:buFont typeface="Cabin"/>
              <a:buAutoNum type="arabicPeriod"/>
              <a:defRPr sz="3200" b="0" i="0" u="none" strike="noStrike" cap="none">
                <a:solidFill>
                  <a:schemeClr val="lt2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>
              <a:lnSpc>
                <a:spcPct val="90000"/>
              </a:lnSpc>
              <a:spcBef>
                <a:spcPts val="210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>
              <a:lnSpc>
                <a:spcPct val="90000"/>
              </a:lnSpc>
              <a:spcBef>
                <a:spcPts val="210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>
              <a:lnSpc>
                <a:spcPct val="90000"/>
              </a:lnSpc>
              <a:spcBef>
                <a:spcPts val="210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>
              <a:lnSpc>
                <a:spcPct val="90000"/>
              </a:lnSpc>
              <a:spcBef>
                <a:spcPts val="2100"/>
              </a:spcBef>
              <a:spcAft>
                <a:spcPts val="210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17" name="Google Shape;17;p2"/>
          <p:cNvSpPr txBox="1">
            <a:spLocks noGrp="1"/>
          </p:cNvSpPr>
          <p:nvPr>
            <p:ph type="body" idx="2"/>
          </p:nvPr>
        </p:nvSpPr>
        <p:spPr>
          <a:xfrm>
            <a:off x="2140800" y="3734400"/>
            <a:ext cx="7838341" cy="121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228600" algn="ctr">
              <a:lnSpc>
                <a:spcPct val="233291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None/>
              <a:defRPr sz="2400" b="0" i="0" u="none" strike="noStrike" cap="non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1pPr>
            <a:lvl2pPr marL="914400" marR="0" lvl="1" indent="-325119" algn="l">
              <a:lnSpc>
                <a:spcPct val="100000"/>
              </a:lnSpc>
              <a:spcBef>
                <a:spcPts val="21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325119" algn="l">
              <a:lnSpc>
                <a:spcPct val="100000"/>
              </a:lnSpc>
              <a:spcBef>
                <a:spcPts val="21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325119" algn="l">
              <a:lnSpc>
                <a:spcPct val="100000"/>
              </a:lnSpc>
              <a:spcBef>
                <a:spcPts val="21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383032" algn="l">
              <a:lnSpc>
                <a:spcPct val="108312"/>
              </a:lnSpc>
              <a:spcBef>
                <a:spcPts val="2100"/>
              </a:spcBef>
              <a:spcAft>
                <a:spcPts val="0"/>
              </a:spcAft>
              <a:buClr>
                <a:schemeClr val="lt2"/>
              </a:buClr>
              <a:buSzPts val="2432"/>
              <a:buFont typeface="Cabin"/>
              <a:buAutoNum type="arabicPeriod"/>
              <a:defRPr sz="3200" b="0" i="0" u="none" strike="noStrike" cap="none">
                <a:solidFill>
                  <a:schemeClr val="lt2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>
              <a:lnSpc>
                <a:spcPct val="90000"/>
              </a:lnSpc>
              <a:spcBef>
                <a:spcPts val="210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>
              <a:lnSpc>
                <a:spcPct val="90000"/>
              </a:lnSpc>
              <a:spcBef>
                <a:spcPts val="210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>
              <a:lnSpc>
                <a:spcPct val="90000"/>
              </a:lnSpc>
              <a:spcBef>
                <a:spcPts val="210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>
              <a:lnSpc>
                <a:spcPct val="90000"/>
              </a:lnSpc>
              <a:spcBef>
                <a:spcPts val="2100"/>
              </a:spcBef>
              <a:spcAft>
                <a:spcPts val="210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1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11"/>
          <p:cNvSpPr txBox="1">
            <a:spLocks noGrp="1"/>
          </p:cNvSpPr>
          <p:nvPr>
            <p:ph type="body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431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marL="1371600" lvl="2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marL="2286000" lvl="4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marL="2743200" lvl="5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68" name="Google Shape;68;p11"/>
          <p:cNvSpPr txBox="1">
            <a:spLocks noGrp="1"/>
          </p:cNvSpPr>
          <p:nvPr>
            <p:ph type="body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69" name="Google Shape;69;p1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1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1" name="Google Shape;71;p1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2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4" name="Google Shape;74;p12"/>
          <p:cNvSpPr>
            <a:spLocks noGrp="1"/>
          </p:cNvSpPr>
          <p:nvPr>
            <p:ph type="pic" idx="2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R="0" lvl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5" name="Google Shape;75;p12"/>
          <p:cNvSpPr txBox="1">
            <a:spLocks noGrp="1"/>
          </p:cNvSpPr>
          <p:nvPr>
            <p:ph type="body" idx="1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76" name="Google Shape;76;p1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7" name="Google Shape;77;p1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8" name="Google Shape;78;p1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3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1" name="Google Shape;81;p13"/>
          <p:cNvSpPr txBox="1">
            <a:spLocks noGrp="1"/>
          </p:cNvSpPr>
          <p:nvPr>
            <p:ph type="body" idx="1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2" name="Google Shape;82;p13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3" name="Google Shape;83;p1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4" name="Google Shape;84;p1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4"/>
          <p:cNvSpPr txBox="1">
            <a:spLocks noGrp="1"/>
          </p:cNvSpPr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7" name="Google Shape;87;p14"/>
          <p:cNvSpPr txBox="1">
            <a:spLocks noGrp="1"/>
          </p:cNvSpPr>
          <p:nvPr>
            <p:ph type="body" idx="1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8" name="Google Shape;88;p1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9" name="Google Shape;89;p1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0" name="Google Shape;90;p1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full image">
  <p:cSld name="full image">
    <p:spTree>
      <p:nvGrpSpPr>
        <p:cNvPr id="1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3"/>
          <p:cNvSpPr>
            <a:spLocks noGrp="1"/>
          </p:cNvSpPr>
          <p:nvPr>
            <p:ph type="pic" idx="2"/>
          </p:nvPr>
        </p:nvSpPr>
        <p:spPr>
          <a:xfrm>
            <a:off x="0" y="1"/>
            <a:ext cx="12191875" cy="686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R="0" lvl="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Char char="▪"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R="0" lvl="1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R="0" lvl="2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R="0" lvl="3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R="0" lvl="4" algn="l" rtl="0">
              <a:lnSpc>
                <a:spcPct val="10831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32"/>
              <a:buFont typeface="Cabin"/>
              <a:buAutoNum type="arabicPeriod"/>
              <a:defRPr sz="32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R="0" lvl="5" algn="l" rtl="0">
              <a:lnSpc>
                <a:spcPct val="90000"/>
              </a:lnSpc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R="0" lvl="6" algn="l" rtl="0">
              <a:lnSpc>
                <a:spcPct val="90000"/>
              </a:lnSpc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R="0" lvl="7" algn="l" rtl="0">
              <a:lnSpc>
                <a:spcPct val="90000"/>
              </a:lnSpc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R="0" lvl="8" algn="l" rtl="0">
              <a:lnSpc>
                <a:spcPct val="90000"/>
              </a:lnSpc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20" name="Google Shape;20;p3"/>
          <p:cNvSpPr txBox="1">
            <a:spLocks noGrp="1"/>
          </p:cNvSpPr>
          <p:nvPr>
            <p:ph type="title"/>
          </p:nvPr>
        </p:nvSpPr>
        <p:spPr>
          <a:xfrm>
            <a:off x="824628" y="358342"/>
            <a:ext cx="10135740" cy="55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R="0" lvl="0" algn="l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Clr>
                <a:srgbClr val="303333"/>
              </a:buClr>
              <a:buSzPts val="4000"/>
              <a:buFont typeface="Arial"/>
              <a:buNone/>
              <a:defRPr sz="4000" b="1" i="0" u="none" strike="noStrike" cap="none">
                <a:solidFill>
                  <a:srgbClr val="303333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37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37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37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37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37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37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37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3700"/>
              <a:buNone/>
              <a:defRPr sz="1800"/>
            </a:lvl9pPr>
          </a:lstStyle>
          <a:p>
            <a:endParaRPr/>
          </a:p>
        </p:txBody>
      </p:sp>
      <p:pic>
        <p:nvPicPr>
          <p:cNvPr id="21" name="Google Shape;21;p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1155896" y="6278356"/>
            <a:ext cx="912248" cy="46052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4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4" name="Google Shape;24;p4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25" name="Google Shape;25;p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" name="Google Shape;26;p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5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0" name="Google Shape;30;p5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1" name="Google Shape;31;p5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5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3" name="Google Shape;33;p5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6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6" name="Google Shape;36;p6"/>
          <p:cNvSpPr txBox="1"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37" name="Google Shape;37;p6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7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7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3" name="Google Shape;43;p7"/>
          <p:cNvSpPr txBox="1">
            <a:spLocks noGrp="1"/>
          </p:cNvSpPr>
          <p:nvPr>
            <p:ph type="body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4" name="Google Shape;44;p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5" name="Google Shape;45;p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6" name="Google Shape;46;p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8"/>
          <p:cNvSpPr txBox="1"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9" name="Google Shape;49;p8"/>
          <p:cNvSpPr txBox="1"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50" name="Google Shape;50;p8"/>
          <p:cNvSpPr txBox="1">
            <a:spLocks noGrp="1"/>
          </p:cNvSpPr>
          <p:nvPr>
            <p:ph type="body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1" name="Google Shape;51;p8"/>
          <p:cNvSpPr txBox="1">
            <a:spLocks noGrp="1"/>
          </p:cNvSpPr>
          <p:nvPr>
            <p:ph type="body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52" name="Google Shape;52;p8"/>
          <p:cNvSpPr txBox="1">
            <a:spLocks noGrp="1"/>
          </p:cNvSpPr>
          <p:nvPr>
            <p:ph type="body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3" name="Google Shape;53;p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4" name="Google Shape;54;p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5" name="Google Shape;55;p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9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8" name="Google Shape;58;p9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1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4" name="Google Shape;64;p1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1" name="Google Shape;11;p1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Google Shape;12;p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" name="Google Shape;13;p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" name="Google Shape;14;p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Wuza5WXiMkc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microbit.org/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creativecommons.org/licenses/by-sa/4.0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16"/>
          <p:cNvSpPr/>
          <p:nvPr/>
        </p:nvSpPr>
        <p:spPr>
          <a:xfrm>
            <a:off x="578589" y="1651028"/>
            <a:ext cx="11134337" cy="34778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0" i="0" u="none" strike="noStrike" cap="none" dirty="0">
                <a:solidFill>
                  <a:schemeClr val="lt1"/>
                </a:solidFill>
                <a:latin typeface="Arial" panose="020B0604020202020204" pitchFamily="34" charset="0"/>
                <a:ea typeface="Questrial"/>
                <a:cs typeface="Arial" panose="020B0604020202020204" pitchFamily="34" charset="0"/>
                <a:sym typeface="Questrial"/>
              </a:rPr>
              <a:t>Computing fundamentals</a:t>
            </a:r>
            <a:br>
              <a:rPr lang="en-US" sz="8800" b="0" i="0" u="none" strike="noStrike" cap="none" dirty="0">
                <a:solidFill>
                  <a:schemeClr val="lt1"/>
                </a:solidFill>
                <a:latin typeface="Arial" panose="020B0604020202020204" pitchFamily="34" charset="0"/>
                <a:ea typeface="Questrial"/>
                <a:cs typeface="Arial" panose="020B0604020202020204" pitchFamily="34" charset="0"/>
                <a:sym typeface="Questrial"/>
              </a:rPr>
            </a:br>
            <a:r>
              <a:rPr lang="en-US" sz="8800" b="0" i="0" u="none" strike="noStrike" cap="none" dirty="0">
                <a:solidFill>
                  <a:schemeClr val="lt1"/>
                </a:solidFill>
                <a:latin typeface="Arial" panose="020B0604020202020204" pitchFamily="34" charset="0"/>
                <a:ea typeface="Questrial"/>
                <a:cs typeface="Arial" panose="020B0604020202020204" pitchFamily="34" charset="0"/>
                <a:sym typeface="Questrial"/>
              </a:rPr>
              <a:t>Lesson </a:t>
            </a:r>
            <a:r>
              <a:rPr lang="en-US" sz="8800" dirty="0">
                <a:solidFill>
                  <a:schemeClr val="lt1"/>
                </a:solidFill>
                <a:latin typeface="Arial" panose="020B0604020202020204" pitchFamily="34" charset="0"/>
                <a:ea typeface="Questrial"/>
                <a:cs typeface="Arial" panose="020B0604020202020204" pitchFamily="34" charset="0"/>
                <a:sym typeface="Questrial"/>
              </a:rPr>
              <a:t>6</a:t>
            </a:r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000" dirty="0">
                <a:solidFill>
                  <a:schemeClr val="lt1"/>
                </a:solidFill>
                <a:latin typeface="Arial" panose="020B0604020202020204" pitchFamily="34" charset="0"/>
                <a:ea typeface="Questrial"/>
                <a:cs typeface="Arial" panose="020B0604020202020204" pitchFamily="34" charset="0"/>
                <a:sym typeface="Questrial"/>
              </a:rPr>
              <a:t>Fundamentals of computer systems lesson part 2</a:t>
            </a:r>
            <a:endParaRPr sz="4400" b="0" i="0" u="none" strike="noStrike" cap="none" dirty="0">
              <a:solidFill>
                <a:schemeClr val="lt1"/>
              </a:solidFill>
              <a:latin typeface="Arial" panose="020B0604020202020204" pitchFamily="34" charset="0"/>
              <a:ea typeface="Calibri"/>
              <a:cs typeface="Arial" panose="020B0604020202020204" pitchFamily="34" charset="0"/>
              <a:sym typeface="Calibri"/>
            </a:endParaRPr>
          </a:p>
        </p:txBody>
      </p:sp>
      <p:pic>
        <p:nvPicPr>
          <p:cNvPr id="110" name="Google Shape;110;p16"/>
          <p:cNvPicPr preferRelativeResize="0"/>
          <p:nvPr/>
        </p:nvPicPr>
        <p:blipFill rotWithShape="1">
          <a:blip r:embed="rId3" cstate="screen">
            <a:alphaModFix amt="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911264">
            <a:off x="8933200" y="4664970"/>
            <a:ext cx="753722" cy="1035727"/>
          </a:xfrm>
          <a:prstGeom prst="rect">
            <a:avLst/>
          </a:prstGeom>
          <a:noFill/>
          <a:ln>
            <a:noFill/>
          </a:ln>
        </p:spPr>
      </p:pic>
      <p:pic>
        <p:nvPicPr>
          <p:cNvPr id="111" name="Google Shape;111;p16"/>
          <p:cNvPicPr preferRelativeResize="0"/>
          <p:nvPr/>
        </p:nvPicPr>
        <p:blipFill rotWithShape="1">
          <a:blip r:embed="rId3" cstate="screen">
            <a:alphaModFix amt="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911264">
            <a:off x="6268264" y="5387311"/>
            <a:ext cx="753722" cy="1035727"/>
          </a:xfrm>
          <a:prstGeom prst="rect">
            <a:avLst/>
          </a:prstGeom>
          <a:noFill/>
          <a:ln>
            <a:noFill/>
          </a:ln>
        </p:spPr>
      </p:pic>
      <p:pic>
        <p:nvPicPr>
          <p:cNvPr id="112" name="Google Shape;112;p16"/>
          <p:cNvPicPr preferRelativeResize="0"/>
          <p:nvPr/>
        </p:nvPicPr>
        <p:blipFill rotWithShape="1">
          <a:blip r:embed="rId3" cstate="screen">
            <a:alphaModFix amt="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911264">
            <a:off x="10484279" y="388269"/>
            <a:ext cx="753722" cy="1035727"/>
          </a:xfrm>
          <a:prstGeom prst="rect">
            <a:avLst/>
          </a:prstGeom>
          <a:noFill/>
          <a:ln>
            <a:noFill/>
          </a:ln>
        </p:spPr>
      </p:pic>
      <p:pic>
        <p:nvPicPr>
          <p:cNvPr id="113" name="Google Shape;113;p16"/>
          <p:cNvPicPr preferRelativeResize="0"/>
          <p:nvPr/>
        </p:nvPicPr>
        <p:blipFill rotWithShape="1">
          <a:blip r:embed="rId4" cstate="screen">
            <a:alphaModFix amt="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-1168137">
            <a:off x="3275646" y="4901076"/>
            <a:ext cx="866231" cy="1119177"/>
          </a:xfrm>
          <a:prstGeom prst="rect">
            <a:avLst/>
          </a:prstGeom>
          <a:noFill/>
          <a:ln>
            <a:noFill/>
          </a:ln>
        </p:spPr>
      </p:pic>
      <p:pic>
        <p:nvPicPr>
          <p:cNvPr id="114" name="Google Shape;114;p16"/>
          <p:cNvPicPr preferRelativeResize="0"/>
          <p:nvPr/>
        </p:nvPicPr>
        <p:blipFill rotWithShape="1">
          <a:blip r:embed="rId5" cstate="screen">
            <a:alphaModFix amt="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-2090590" flipH="1">
            <a:off x="838950" y="4940120"/>
            <a:ext cx="1033233" cy="61200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5" name="Google Shape;115;p16"/>
          <p:cNvPicPr preferRelativeResize="0"/>
          <p:nvPr/>
        </p:nvPicPr>
        <p:blipFill rotWithShape="1">
          <a:blip r:embed="rId6" cstate="screen">
            <a:alphaModFix amt="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801578">
            <a:off x="5443054" y="666436"/>
            <a:ext cx="830446" cy="642139"/>
          </a:xfrm>
          <a:prstGeom prst="rect">
            <a:avLst/>
          </a:prstGeom>
          <a:noFill/>
          <a:ln>
            <a:noFill/>
          </a:ln>
        </p:spPr>
      </p:pic>
      <p:pic>
        <p:nvPicPr>
          <p:cNvPr id="116" name="Google Shape;116;p16"/>
          <p:cNvPicPr preferRelativeResize="0"/>
          <p:nvPr/>
        </p:nvPicPr>
        <p:blipFill rotWithShape="1">
          <a:blip r:embed="rId3" cstate="screen">
            <a:alphaModFix amt="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911264">
            <a:off x="379877" y="2249455"/>
            <a:ext cx="753722" cy="1035727"/>
          </a:xfrm>
          <a:prstGeom prst="rect">
            <a:avLst/>
          </a:prstGeom>
          <a:noFill/>
          <a:ln>
            <a:noFill/>
          </a:ln>
        </p:spPr>
      </p:pic>
      <p:pic>
        <p:nvPicPr>
          <p:cNvPr id="117" name="Google Shape;117;p16"/>
          <p:cNvPicPr preferRelativeResize="0"/>
          <p:nvPr/>
        </p:nvPicPr>
        <p:blipFill rotWithShape="1">
          <a:blip r:embed="rId4" cstate="screen">
            <a:alphaModFix amt="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-1168133">
            <a:off x="1542324" y="271567"/>
            <a:ext cx="866232" cy="1119177"/>
          </a:xfrm>
          <a:prstGeom prst="rect">
            <a:avLst/>
          </a:prstGeom>
          <a:noFill/>
          <a:ln>
            <a:noFill/>
          </a:ln>
        </p:spPr>
      </p:pic>
      <p:pic>
        <p:nvPicPr>
          <p:cNvPr id="118" name="Google Shape;118;p16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9234597" y="5306675"/>
            <a:ext cx="2737635" cy="138237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17"/>
          <p:cNvSpPr/>
          <p:nvPr/>
        </p:nvSpPr>
        <p:spPr>
          <a:xfrm>
            <a:off x="1012888" y="443600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Arial" panose="020B0604020202020204" pitchFamily="34" charset="0"/>
              <a:ea typeface="Questrial"/>
              <a:cs typeface="Arial" panose="020B0604020202020204" pitchFamily="34" charset="0"/>
              <a:sym typeface="Questrial"/>
            </a:endParaRPr>
          </a:p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>
                <a:solidFill>
                  <a:schemeClr val="dk1"/>
                </a:solidFill>
                <a:latin typeface="Arial" panose="020B0604020202020204" pitchFamily="34" charset="0"/>
                <a:ea typeface="Questrial"/>
                <a:cs typeface="Arial" panose="020B0604020202020204" pitchFamily="34" charset="0"/>
                <a:sym typeface="Questrial"/>
              </a:rPr>
              <a:t>Talk for 30 seconds (no hesitation or pauses!)  about:</a:t>
            </a:r>
            <a:endParaRPr sz="3200" dirty="0">
              <a:solidFill>
                <a:srgbClr val="505555"/>
              </a:solidFill>
              <a:latin typeface="Arial" panose="020B0604020202020204" pitchFamily="34" charset="0"/>
              <a:ea typeface="Questrial"/>
              <a:cs typeface="Arial" panose="020B0604020202020204" pitchFamily="34" charset="0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Arial" panose="020B0604020202020204" pitchFamily="34" charset="0"/>
              <a:ea typeface="Questrial"/>
              <a:cs typeface="Arial" panose="020B0604020202020204" pitchFamily="34" charset="0"/>
              <a:sym typeface="Questrial"/>
            </a:endParaRPr>
          </a:p>
          <a:p>
            <a:pPr marL="457200" marR="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Arial" panose="020B0604020202020204" pitchFamily="34" charset="0"/>
                <a:ea typeface="Questrial"/>
                <a:cs typeface="Arial" panose="020B0604020202020204" pitchFamily="34" charset="0"/>
                <a:sym typeface="Questrial"/>
              </a:rPr>
              <a:t>micro:bit</a:t>
            </a:r>
            <a:endParaRPr sz="3200" dirty="0">
              <a:solidFill>
                <a:srgbClr val="505555"/>
              </a:solidFill>
              <a:latin typeface="Arial" panose="020B0604020202020204" pitchFamily="34" charset="0"/>
              <a:ea typeface="Questrial"/>
              <a:cs typeface="Arial" panose="020B0604020202020204" pitchFamily="34" charset="0"/>
              <a:sym typeface="Questrial"/>
            </a:endParaRPr>
          </a:p>
          <a:p>
            <a:pPr marL="457200" marR="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Arial" panose="020B0604020202020204" pitchFamily="34" charset="0"/>
                <a:ea typeface="Questrial"/>
                <a:cs typeface="Arial" panose="020B0604020202020204" pitchFamily="34" charset="0"/>
                <a:sym typeface="Questrial"/>
              </a:rPr>
              <a:t>hardware </a:t>
            </a:r>
            <a:endParaRPr sz="3200" dirty="0">
              <a:solidFill>
                <a:srgbClr val="505555"/>
              </a:solidFill>
              <a:latin typeface="Arial" panose="020B0604020202020204" pitchFamily="34" charset="0"/>
              <a:ea typeface="Questrial"/>
              <a:cs typeface="Arial" panose="020B0604020202020204" pitchFamily="34" charset="0"/>
              <a:sym typeface="Questrial"/>
            </a:endParaRPr>
          </a:p>
          <a:p>
            <a:pPr marL="457200" marR="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Arial" panose="020B0604020202020204" pitchFamily="34" charset="0"/>
                <a:ea typeface="Questrial"/>
                <a:cs typeface="Arial" panose="020B0604020202020204" pitchFamily="34" charset="0"/>
                <a:sym typeface="Questrial"/>
              </a:rPr>
              <a:t>software </a:t>
            </a:r>
            <a:endParaRPr sz="3200" dirty="0">
              <a:solidFill>
                <a:srgbClr val="505555"/>
              </a:solidFill>
              <a:latin typeface="Arial" panose="020B0604020202020204" pitchFamily="34" charset="0"/>
              <a:ea typeface="Questrial"/>
              <a:cs typeface="Arial" panose="020B0604020202020204" pitchFamily="34" charset="0"/>
              <a:sym typeface="Questrial"/>
            </a:endParaRPr>
          </a:p>
          <a:p>
            <a:pPr marL="457200" marR="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Arial" panose="020B0604020202020204" pitchFamily="34" charset="0"/>
                <a:ea typeface="Questrial"/>
                <a:cs typeface="Arial" panose="020B0604020202020204" pitchFamily="34" charset="0"/>
                <a:sym typeface="Questrial"/>
              </a:rPr>
              <a:t>input devices </a:t>
            </a:r>
            <a:endParaRPr sz="3200" dirty="0">
              <a:solidFill>
                <a:srgbClr val="505555"/>
              </a:solidFill>
              <a:latin typeface="Arial" panose="020B0604020202020204" pitchFamily="34" charset="0"/>
              <a:ea typeface="Questrial"/>
              <a:cs typeface="Arial" panose="020B0604020202020204" pitchFamily="34" charset="0"/>
              <a:sym typeface="Questrial"/>
            </a:endParaRPr>
          </a:p>
          <a:p>
            <a:pPr marL="457200" marR="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Arial" panose="020B0604020202020204" pitchFamily="34" charset="0"/>
                <a:ea typeface="Questrial"/>
                <a:cs typeface="Arial" panose="020B0604020202020204" pitchFamily="34" charset="0"/>
                <a:sym typeface="Questrial"/>
              </a:rPr>
              <a:t>output devices </a:t>
            </a:r>
            <a:endParaRPr sz="3200" dirty="0">
              <a:solidFill>
                <a:srgbClr val="505555"/>
              </a:solidFill>
              <a:latin typeface="Arial" panose="020B0604020202020204" pitchFamily="34" charset="0"/>
              <a:ea typeface="Questrial"/>
              <a:cs typeface="Arial" panose="020B0604020202020204" pitchFamily="34" charset="0"/>
              <a:sym typeface="Questrial"/>
            </a:endParaRPr>
          </a:p>
          <a:p>
            <a:pPr marL="45720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Arial" panose="020B0604020202020204" pitchFamily="34" charset="0"/>
                <a:ea typeface="Questrial"/>
                <a:cs typeface="Arial" panose="020B0604020202020204" pitchFamily="34" charset="0"/>
                <a:sym typeface="Questrial"/>
              </a:rPr>
              <a:t>computer systems</a:t>
            </a:r>
            <a:endParaRPr sz="3200" dirty="0">
              <a:solidFill>
                <a:srgbClr val="505555"/>
              </a:solidFill>
              <a:latin typeface="Arial" panose="020B0604020202020204" pitchFamily="34" charset="0"/>
              <a:ea typeface="Questrial"/>
              <a:cs typeface="Arial" panose="020B0604020202020204" pitchFamily="34" charset="0"/>
              <a:sym typeface="Questrial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18"/>
          <p:cNvSpPr/>
          <p:nvPr/>
        </p:nvSpPr>
        <p:spPr>
          <a:xfrm>
            <a:off x="1012888" y="443600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Arial" panose="020B0604020202020204" pitchFamily="34" charset="0"/>
              <a:ea typeface="Questrial"/>
              <a:cs typeface="Arial" panose="020B0604020202020204" pitchFamily="34" charset="0"/>
              <a:sym typeface="Questrial"/>
            </a:endParaRPr>
          </a:p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>
                <a:solidFill>
                  <a:schemeClr val="dk1"/>
                </a:solidFill>
                <a:latin typeface="Arial" panose="020B0604020202020204" pitchFamily="34" charset="0"/>
                <a:ea typeface="Questrial"/>
                <a:cs typeface="Arial" panose="020B0604020202020204" pitchFamily="34" charset="0"/>
                <a:sym typeface="Questrial"/>
              </a:rPr>
              <a:t>Learning objectives:</a:t>
            </a:r>
            <a:endParaRPr sz="3200" dirty="0">
              <a:solidFill>
                <a:srgbClr val="505555"/>
              </a:solidFill>
              <a:latin typeface="Arial" panose="020B0604020202020204" pitchFamily="34" charset="0"/>
              <a:ea typeface="Questrial"/>
              <a:cs typeface="Arial" panose="020B0604020202020204" pitchFamily="34" charset="0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Arial" panose="020B0604020202020204" pitchFamily="34" charset="0"/>
              <a:ea typeface="Questrial"/>
              <a:cs typeface="Arial" panose="020B0604020202020204" pitchFamily="34" charset="0"/>
              <a:sym typeface="Questrial"/>
            </a:endParaRPr>
          </a:p>
          <a:p>
            <a:pPr marL="457200" marR="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Arial" panose="020B0604020202020204" pitchFamily="34" charset="0"/>
                <a:ea typeface="Questrial"/>
                <a:cs typeface="Arial" panose="020B0604020202020204" pitchFamily="34" charset="0"/>
                <a:sym typeface="Questrial"/>
              </a:rPr>
              <a:t>to plan and create a short explainer video about micro:bit</a:t>
            </a:r>
            <a:endParaRPr sz="3200" dirty="0">
              <a:solidFill>
                <a:srgbClr val="505555"/>
              </a:solidFill>
              <a:latin typeface="Arial" panose="020B0604020202020204" pitchFamily="34" charset="0"/>
              <a:ea typeface="Questrial"/>
              <a:cs typeface="Arial" panose="020B0604020202020204" pitchFamily="34" charset="0"/>
              <a:sym typeface="Questrial"/>
            </a:endParaRPr>
          </a:p>
          <a:p>
            <a:pPr marL="457200" marR="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Arial" panose="020B0604020202020204" pitchFamily="34" charset="0"/>
                <a:ea typeface="Questrial"/>
                <a:cs typeface="Arial" panose="020B0604020202020204" pitchFamily="34" charset="0"/>
                <a:sym typeface="Questrial"/>
              </a:rPr>
              <a:t>to follow criteria and use criteria to evaluate</a:t>
            </a:r>
            <a:endParaRPr sz="3200" dirty="0">
              <a:solidFill>
                <a:srgbClr val="505555"/>
              </a:solidFill>
              <a:latin typeface="Arial" panose="020B0604020202020204" pitchFamily="34" charset="0"/>
              <a:ea typeface="Questrial"/>
              <a:cs typeface="Arial" panose="020B0604020202020204" pitchFamily="34" charset="0"/>
              <a:sym typeface="Questrial"/>
            </a:endParaRPr>
          </a:p>
          <a:p>
            <a:pPr marL="457200" marR="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Arial" panose="020B0604020202020204" pitchFamily="34" charset="0"/>
                <a:ea typeface="Questrial"/>
                <a:cs typeface="Arial" panose="020B0604020202020204" pitchFamily="34" charset="0"/>
                <a:sym typeface="Questrial"/>
              </a:rPr>
              <a:t>to review and evaluate learning</a:t>
            </a:r>
            <a:endParaRPr sz="3200" dirty="0">
              <a:solidFill>
                <a:srgbClr val="505555"/>
              </a:solidFill>
              <a:latin typeface="Arial" panose="020B0604020202020204" pitchFamily="34" charset="0"/>
              <a:ea typeface="Questrial"/>
              <a:cs typeface="Arial" panose="020B0604020202020204" pitchFamily="34" charset="0"/>
              <a:sym typeface="Questrial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19"/>
          <p:cNvSpPr/>
          <p:nvPr/>
        </p:nvSpPr>
        <p:spPr>
          <a:xfrm>
            <a:off x="833550" y="163454"/>
            <a:ext cx="10677300" cy="8489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>
                <a:solidFill>
                  <a:schemeClr val="dk1"/>
                </a:solidFill>
                <a:latin typeface="Arial" panose="020B0604020202020204" pitchFamily="34" charset="0"/>
                <a:ea typeface="Questrial"/>
                <a:cs typeface="Arial" panose="020B0604020202020204" pitchFamily="34" charset="0"/>
                <a:sym typeface="Questrial"/>
              </a:rPr>
              <a:t>What is an explainer video?</a:t>
            </a:r>
            <a:endParaRPr sz="3200" dirty="0">
              <a:solidFill>
                <a:srgbClr val="505555"/>
              </a:solidFill>
              <a:latin typeface="Arial" panose="020B0604020202020204" pitchFamily="34" charset="0"/>
              <a:ea typeface="Questrial"/>
              <a:cs typeface="Arial" panose="020B0604020202020204" pitchFamily="34" charset="0"/>
              <a:sym typeface="Questrial"/>
            </a:endParaRPr>
          </a:p>
        </p:txBody>
      </p:sp>
      <p:pic>
        <p:nvPicPr>
          <p:cNvPr id="137" name="Google Shape;137;p19" descr="SUBSCRIBE for more BBC highlights: https://bit.ly/2IXqEIn&#10;WATCH full programmes on BBC iPlayer https://bbc.in/2J18jYJ&#10;&#10;http://bbc.in/1JLgSne The Microbit is a pocket-sized codable computer that will be given out to all year 7 students for free in the autumn 2015. This film shows what it can do." title="Introducing the BBC micro:bit - BBC Make It Digital">
            <a:hlinkClick r:id="rId3"/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302100" y="2128225"/>
            <a:ext cx="5587800" cy="419085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Google Shape;136;p19">
            <a:extLst>
              <a:ext uri="{FF2B5EF4-FFF2-40B4-BE49-F238E27FC236}">
                <a16:creationId xmlns:a16="http://schemas.microsoft.com/office/drawing/2014/main" id="{FCDA11A4-C170-A647-81F0-955D8139BE7C}"/>
              </a:ext>
            </a:extLst>
          </p:cNvPr>
          <p:cNvSpPr/>
          <p:nvPr/>
        </p:nvSpPr>
        <p:spPr>
          <a:xfrm>
            <a:off x="833550" y="753872"/>
            <a:ext cx="10677300" cy="1801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Arial" panose="020B0604020202020204" pitchFamily="34" charset="0"/>
              <a:ea typeface="Questrial"/>
              <a:cs typeface="Arial" panose="020B0604020202020204" pitchFamily="34" charset="0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dirty="0">
                <a:solidFill>
                  <a:srgbClr val="505555"/>
                </a:solidFill>
                <a:latin typeface="Arial" panose="020B0604020202020204" pitchFamily="34" charset="0"/>
                <a:ea typeface="Questrial"/>
                <a:cs typeface="Arial" panose="020B0604020202020204" pitchFamily="34" charset="0"/>
                <a:sym typeface="Questrial"/>
              </a:rPr>
              <a:t>A short video to explain something clearly</a:t>
            </a:r>
            <a:endParaRPr sz="3200" dirty="0">
              <a:solidFill>
                <a:srgbClr val="505555"/>
              </a:solidFill>
              <a:latin typeface="Arial" panose="020B0604020202020204" pitchFamily="34" charset="0"/>
              <a:ea typeface="Questrial"/>
              <a:cs typeface="Arial" panose="020B0604020202020204" pitchFamily="34" charset="0"/>
              <a:sym typeface="Quest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p20"/>
          <p:cNvSpPr/>
          <p:nvPr/>
        </p:nvSpPr>
        <p:spPr>
          <a:xfrm>
            <a:off x="757350" y="351913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>
                <a:solidFill>
                  <a:schemeClr val="dk1"/>
                </a:solidFill>
                <a:latin typeface="Arial" panose="020B0604020202020204" pitchFamily="34" charset="0"/>
                <a:ea typeface="Questrial"/>
                <a:cs typeface="Arial" panose="020B0604020202020204" pitchFamily="34" charset="0"/>
                <a:sym typeface="Questrial"/>
              </a:rPr>
              <a:t>Explainer video challenge criteria:</a:t>
            </a:r>
            <a:endParaRPr sz="3200" dirty="0">
              <a:solidFill>
                <a:srgbClr val="505555"/>
              </a:solidFill>
              <a:latin typeface="Arial" panose="020B0604020202020204" pitchFamily="34" charset="0"/>
              <a:ea typeface="Questrial"/>
              <a:cs typeface="Arial" panose="020B0604020202020204" pitchFamily="34" charset="0"/>
              <a:sym typeface="Questrial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Arial" panose="020B0604020202020204" pitchFamily="34" charset="0"/>
              <a:ea typeface="Questrial"/>
              <a:cs typeface="Arial" panose="020B0604020202020204" pitchFamily="34" charset="0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dirty="0">
                <a:solidFill>
                  <a:srgbClr val="505555"/>
                </a:solidFill>
                <a:latin typeface="Arial" panose="020B0604020202020204" pitchFamily="34" charset="0"/>
                <a:ea typeface="Questrial"/>
                <a:cs typeface="Arial" panose="020B0604020202020204" pitchFamily="34" charset="0"/>
                <a:sym typeface="Questrial"/>
              </a:rPr>
              <a:t>Plan and record an explainer video that:</a:t>
            </a:r>
            <a:endParaRPr sz="3200" dirty="0">
              <a:solidFill>
                <a:srgbClr val="505555"/>
              </a:solidFill>
              <a:latin typeface="Arial" panose="020B0604020202020204" pitchFamily="34" charset="0"/>
              <a:ea typeface="Questrial"/>
              <a:cs typeface="Arial" panose="020B0604020202020204" pitchFamily="34" charset="0"/>
              <a:sym typeface="Questrial"/>
            </a:endParaRPr>
          </a:p>
          <a:p>
            <a:pPr marL="457200" marR="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Arial" panose="020B0604020202020204" pitchFamily="34" charset="0"/>
                <a:ea typeface="Questrial"/>
                <a:cs typeface="Arial" panose="020B0604020202020204" pitchFamily="34" charset="0"/>
                <a:sym typeface="Questrial"/>
              </a:rPr>
              <a:t>gives a brief overview of what micro:bit is OR</a:t>
            </a:r>
            <a:endParaRPr sz="3200" dirty="0">
              <a:solidFill>
                <a:srgbClr val="505555"/>
              </a:solidFill>
              <a:latin typeface="Arial" panose="020B0604020202020204" pitchFamily="34" charset="0"/>
              <a:ea typeface="Questrial"/>
              <a:cs typeface="Arial" panose="020B0604020202020204" pitchFamily="34" charset="0"/>
              <a:sym typeface="Questrial"/>
            </a:endParaRPr>
          </a:p>
          <a:p>
            <a:pPr marL="457200" marR="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Arial" panose="020B0604020202020204" pitchFamily="34" charset="0"/>
                <a:ea typeface="Questrial"/>
                <a:cs typeface="Arial" panose="020B0604020202020204" pitchFamily="34" charset="0"/>
                <a:sym typeface="Questrial"/>
              </a:rPr>
              <a:t>explains one aspect of micro:bit (e.g. an input or output device). </a:t>
            </a:r>
            <a:endParaRPr sz="3200" dirty="0">
              <a:solidFill>
                <a:srgbClr val="505555"/>
              </a:solidFill>
              <a:latin typeface="Arial" panose="020B0604020202020204" pitchFamily="34" charset="0"/>
              <a:ea typeface="Questrial"/>
              <a:cs typeface="Arial" panose="020B0604020202020204" pitchFamily="34" charset="0"/>
              <a:sym typeface="Questrial"/>
            </a:endParaRPr>
          </a:p>
          <a:p>
            <a:pPr marL="457200" marR="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Arial" panose="020B0604020202020204" pitchFamily="34" charset="0"/>
                <a:ea typeface="Questrial"/>
                <a:cs typeface="Arial" panose="020B0604020202020204" pitchFamily="34" charset="0"/>
                <a:sym typeface="Questrial"/>
              </a:rPr>
              <a:t>is aimed at first time micro:bit users</a:t>
            </a:r>
            <a:endParaRPr sz="3200" dirty="0">
              <a:solidFill>
                <a:srgbClr val="505555"/>
              </a:solidFill>
              <a:latin typeface="Arial" panose="020B0604020202020204" pitchFamily="34" charset="0"/>
              <a:ea typeface="Questrial"/>
              <a:cs typeface="Arial" panose="020B0604020202020204" pitchFamily="34" charset="0"/>
              <a:sym typeface="Questrial"/>
            </a:endParaRPr>
          </a:p>
          <a:p>
            <a:pPr marL="457200" marR="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Arial" panose="020B0604020202020204" pitchFamily="34" charset="0"/>
                <a:ea typeface="Questrial"/>
                <a:cs typeface="Arial" panose="020B0604020202020204" pitchFamily="34" charset="0"/>
                <a:sym typeface="Questrial"/>
              </a:rPr>
              <a:t>is maximum of 1 minute long</a:t>
            </a:r>
            <a:endParaRPr sz="3200" dirty="0">
              <a:solidFill>
                <a:srgbClr val="505555"/>
              </a:solidFill>
              <a:latin typeface="Arial" panose="020B0604020202020204" pitchFamily="34" charset="0"/>
              <a:ea typeface="Questrial"/>
              <a:cs typeface="Arial" panose="020B0604020202020204" pitchFamily="34" charset="0"/>
              <a:sym typeface="Questrial"/>
            </a:endParaRPr>
          </a:p>
          <a:p>
            <a:pPr marL="457200" marR="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Arial" panose="020B0604020202020204" pitchFamily="34" charset="0"/>
                <a:ea typeface="Questrial"/>
                <a:cs typeface="Arial" panose="020B0604020202020204" pitchFamily="34" charset="0"/>
                <a:sym typeface="Questrial"/>
              </a:rPr>
              <a:t>features you talking to camera and/or screen recording with voiceover</a:t>
            </a:r>
            <a:endParaRPr sz="3200" dirty="0">
              <a:solidFill>
                <a:srgbClr val="505555"/>
              </a:solidFill>
              <a:latin typeface="Arial" panose="020B0604020202020204" pitchFamily="34" charset="0"/>
              <a:ea typeface="Questrial"/>
              <a:cs typeface="Arial" panose="020B0604020202020204" pitchFamily="34" charset="0"/>
              <a:sym typeface="Questrial"/>
            </a:endParaRPr>
          </a:p>
          <a:p>
            <a:pPr marL="457200" marR="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Arial" panose="020B0604020202020204" pitchFamily="34" charset="0"/>
                <a:ea typeface="Questrial"/>
                <a:cs typeface="Arial" panose="020B0604020202020204" pitchFamily="34" charset="0"/>
                <a:sym typeface="Questrial"/>
              </a:rPr>
              <a:t>is creative! </a:t>
            </a:r>
            <a:endParaRPr sz="1800" dirty="0">
              <a:solidFill>
                <a:schemeClr val="dk1"/>
              </a:solidFill>
              <a:latin typeface="Arial" panose="020B0604020202020204" pitchFamily="34" charset="0"/>
              <a:ea typeface="Calibri"/>
              <a:cs typeface="Arial" panose="020B0604020202020204" pitchFamily="34" charset="0"/>
              <a:sym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4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4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p21"/>
          <p:cNvSpPr/>
          <p:nvPr/>
        </p:nvSpPr>
        <p:spPr>
          <a:xfrm>
            <a:off x="1012888" y="443600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Arial" panose="020B0604020202020204" pitchFamily="34" charset="0"/>
              <a:ea typeface="Questrial"/>
              <a:cs typeface="Arial" panose="020B0604020202020204" pitchFamily="34" charset="0"/>
              <a:sym typeface="Questrial"/>
            </a:endParaRPr>
          </a:p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>
                <a:solidFill>
                  <a:schemeClr val="dk1"/>
                </a:solidFill>
                <a:latin typeface="Arial" panose="020B0604020202020204" pitchFamily="34" charset="0"/>
                <a:ea typeface="Questrial"/>
                <a:cs typeface="Arial" panose="020B0604020202020204" pitchFamily="34" charset="0"/>
                <a:sym typeface="Questrial"/>
              </a:rPr>
              <a:t>Learning objectives revisited:</a:t>
            </a:r>
            <a:endParaRPr sz="3200" dirty="0">
              <a:solidFill>
                <a:srgbClr val="505555"/>
              </a:solidFill>
              <a:latin typeface="Arial" panose="020B0604020202020204" pitchFamily="34" charset="0"/>
              <a:ea typeface="Questrial"/>
              <a:cs typeface="Arial" panose="020B0604020202020204" pitchFamily="34" charset="0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Arial" panose="020B0604020202020204" pitchFamily="34" charset="0"/>
              <a:ea typeface="Questrial"/>
              <a:cs typeface="Arial" panose="020B0604020202020204" pitchFamily="34" charset="0"/>
              <a:sym typeface="Questrial"/>
            </a:endParaRPr>
          </a:p>
          <a:p>
            <a:pPr marL="45720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Arial" panose="020B0604020202020204" pitchFamily="34" charset="0"/>
                <a:ea typeface="Questrial"/>
                <a:cs typeface="Arial" panose="020B0604020202020204" pitchFamily="34" charset="0"/>
                <a:sym typeface="Questrial"/>
              </a:rPr>
              <a:t>to plan and create a short explainer video about micro:bit</a:t>
            </a:r>
            <a:endParaRPr sz="3200" dirty="0">
              <a:solidFill>
                <a:srgbClr val="505555"/>
              </a:solidFill>
              <a:latin typeface="Arial" panose="020B0604020202020204" pitchFamily="34" charset="0"/>
              <a:ea typeface="Questrial"/>
              <a:cs typeface="Arial" panose="020B0604020202020204" pitchFamily="34" charset="0"/>
              <a:sym typeface="Questrial"/>
            </a:endParaRPr>
          </a:p>
          <a:p>
            <a:pPr marL="45720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Arial" panose="020B0604020202020204" pitchFamily="34" charset="0"/>
                <a:ea typeface="Questrial"/>
                <a:cs typeface="Arial" panose="020B0604020202020204" pitchFamily="34" charset="0"/>
                <a:sym typeface="Questrial"/>
              </a:rPr>
              <a:t>to follow criteria and use criteria to evaluate</a:t>
            </a:r>
            <a:endParaRPr sz="3200" dirty="0">
              <a:solidFill>
                <a:srgbClr val="505555"/>
              </a:solidFill>
              <a:latin typeface="Arial" panose="020B0604020202020204" pitchFamily="34" charset="0"/>
              <a:ea typeface="Questrial"/>
              <a:cs typeface="Arial" panose="020B0604020202020204" pitchFamily="34" charset="0"/>
              <a:sym typeface="Questrial"/>
            </a:endParaRPr>
          </a:p>
          <a:p>
            <a:pPr marL="45720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Arial" panose="020B0604020202020204" pitchFamily="34" charset="0"/>
                <a:ea typeface="Questrial"/>
                <a:cs typeface="Arial" panose="020B0604020202020204" pitchFamily="34" charset="0"/>
                <a:sym typeface="Questrial"/>
              </a:rPr>
              <a:t>to review and evaluate learning</a:t>
            </a:r>
            <a:endParaRPr sz="3200" dirty="0">
              <a:solidFill>
                <a:srgbClr val="505555"/>
              </a:solidFill>
              <a:latin typeface="Arial" panose="020B0604020202020204" pitchFamily="34" charset="0"/>
              <a:ea typeface="Questrial"/>
              <a:cs typeface="Arial" panose="020B0604020202020204" pitchFamily="34" charset="0"/>
              <a:sym typeface="Questrial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p31"/>
          <p:cNvSpPr/>
          <p:nvPr/>
        </p:nvSpPr>
        <p:spPr>
          <a:xfrm>
            <a:off x="1012888" y="367400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endParaRPr sz="3200" dirty="0">
              <a:solidFill>
                <a:srgbClr val="505555"/>
              </a:solidFill>
              <a:latin typeface="Arial" panose="020B0604020202020204" pitchFamily="34" charset="0"/>
              <a:ea typeface="Questrial"/>
              <a:cs typeface="Arial" panose="020B0604020202020204" pitchFamily="34" charset="0"/>
              <a:sym typeface="Questrial"/>
            </a:endParaRPr>
          </a:p>
          <a:p>
            <a:pPr>
              <a:lnSpc>
                <a:spcPct val="106650"/>
              </a:lnSpc>
              <a:buSzPts val="1100"/>
            </a:pPr>
            <a:r>
              <a:rPr lang="en-GB" sz="4000" b="1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Copyright information</a:t>
            </a:r>
          </a:p>
          <a:p>
            <a:endParaRPr lang="en-GB" sz="3200" dirty="0">
              <a:solidFill>
                <a:srgbClr val="505555"/>
              </a:solidFill>
              <a:latin typeface="Arial" panose="020B0604020202020204" pitchFamily="34" charset="0"/>
              <a:ea typeface="Questrial"/>
              <a:cs typeface="Arial" panose="020B0604020202020204" pitchFamily="34" charset="0"/>
              <a:sym typeface="Questrial"/>
            </a:endParaRPr>
          </a:p>
          <a:p>
            <a:r>
              <a:rPr lang="en-GB" sz="2000" b="1" dirty="0">
                <a:latin typeface="Arial" panose="020B0604020202020204" pitchFamily="34" charset="0"/>
                <a:cs typeface="Arial" panose="020B0604020202020204" pitchFamily="34" charset="0"/>
              </a:rPr>
              <a:t>Published by the Micro:bit Educational Foundation </a:t>
            </a:r>
            <a:r>
              <a:rPr lang="en-GB" sz="2000" b="1" u="sng" dirty="0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microbit.org</a:t>
            </a:r>
            <a:endParaRPr lang="en-GB" sz="2000" b="1" u="sng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b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2000" b="1" dirty="0">
                <a:latin typeface="Arial" panose="020B0604020202020204" pitchFamily="34" charset="0"/>
                <a:cs typeface="Arial" panose="020B0604020202020204" pitchFamily="34" charset="0"/>
              </a:rPr>
              <a:t>Licence</a:t>
            </a: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: Attribution-</a:t>
            </a:r>
            <a:r>
              <a:rPr lang="en-GB" sz="2000" dirty="0" err="1">
                <a:latin typeface="Arial" panose="020B0604020202020204" pitchFamily="34" charset="0"/>
                <a:cs typeface="Arial" panose="020B0604020202020204" pitchFamily="34" charset="0"/>
              </a:rPr>
              <a:t>ShareAlike</a:t>
            </a: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 4.0 International </a:t>
            </a:r>
            <a:r>
              <a:rPr lang="en-GB" sz="2000" u="sng" dirty="0"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(CC BY-SA 4.0)</a:t>
            </a:r>
            <a:endParaRPr lang="en-GB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183151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186</Words>
  <Application>Microsoft Macintosh PowerPoint</Application>
  <PresentationFormat>Widescreen</PresentationFormat>
  <Paragraphs>46</Paragraphs>
  <Slides>7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Arial</vt:lpstr>
      <vt:lpstr>Cabin</vt:lpstr>
      <vt:lpstr>Calibri</vt:lpstr>
      <vt:lpstr>Noto Sans Symbols</vt:lpstr>
      <vt:lpstr>Questrial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Giles Booth</cp:lastModifiedBy>
  <cp:revision>4</cp:revision>
  <dcterms:modified xsi:type="dcterms:W3CDTF">2019-08-02T17:25:59Z</dcterms:modified>
</cp:coreProperties>
</file>