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1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5" r:id="rId1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64"/>
    <p:restoredTop sz="94720"/>
  </p:normalViewPr>
  <p:slideViewPr>
    <p:cSldViewPr snapToGrid="0" snapToObjects="1">
      <p:cViewPr varScale="1">
        <p:scale>
          <a:sx n="88" d="100"/>
          <a:sy n="88" d="100"/>
        </p:scale>
        <p:origin x="176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07" name="Google Shape;10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49c298bca5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0" name="Google Shape;180;g49c298bca5_0_5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g49c298bca5_0_51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49c298bca5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0" name="Google Shape;190;g49c298bca5_0_14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g49c298bca5_0_14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49c298bca5_0_1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6" name="Google Shape;196;g49c298bca5_0_15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g49c298bca5_0_15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495084b5b7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g495084b5b7_0_16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g495084b5b7_0_16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03023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8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8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49a64b5986_0_4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9" name="Google Shape;129;g49a64b5986_0_49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g49a64b5986_0_49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49a64b5986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5" name="Google Shape;135;g49a64b5986_0_2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g49a64b5986_0_2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49c298bca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1" name="Google Shape;141;g49c298bca5_0_1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g49c298bca5_0_13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49c298bca5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0" name="Google Shape;150;g49c298bca5_0_2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g49c298bca5_0_21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49c298bca5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0" name="Google Shape;160;g49c298bca5_0_3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g49c298bca5_0_3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49c298bca5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6" name="Google Shape;166;g49c298bca5_0_4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g49c298bca5_0_41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49c298bca5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3" name="Google Shape;173;g49c298bca5_0_46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g49c298bca5_0_46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FACB47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 dirty="0"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21" name="Google Shape;21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55896" y="6278356"/>
            <a:ext cx="912248" cy="460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6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4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Computing fundamentals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80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Lesson </a:t>
            </a:r>
            <a:r>
              <a:rPr lang="en-US" sz="8800" dirty="0">
                <a:solidFill>
                  <a:schemeClr val="lt1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4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Fundamentals of 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lt1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programming lesson 2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0" name="Google Shape;110;p16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6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16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6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6"/>
          <p:cNvPicPr preferRelativeResize="0"/>
          <p:nvPr/>
        </p:nvPicPr>
        <p:blipFill rotWithShape="1">
          <a:blip r:embed="rId5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6"/>
          <p:cNvPicPr preferRelativeResize="0"/>
          <p:nvPr/>
        </p:nvPicPr>
        <p:blipFill rotWithShape="1">
          <a:blip r:embed="rId6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16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16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234597" y="5306675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he Blocks or graphical version of the MakeCode editor ">
            <a:extLst>
              <a:ext uri="{FF2B5EF4-FFF2-40B4-BE49-F238E27FC236}">
                <a16:creationId xmlns:a16="http://schemas.microsoft.com/office/drawing/2014/main" id="{734A8BE6-1B97-9D7E-9446-A3E30E4372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574" y="3910618"/>
            <a:ext cx="5167993" cy="2201787"/>
          </a:xfrm>
          <a:prstGeom prst="rect">
            <a:avLst/>
          </a:prstGeom>
        </p:spPr>
      </p:pic>
      <p:sp>
        <p:nvSpPr>
          <p:cNvPr id="183" name="Google Shape;183;p25"/>
          <p:cNvSpPr/>
          <p:nvPr/>
        </p:nvSpPr>
        <p:spPr>
          <a:xfrm>
            <a:off x="757350" y="-80537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ctr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Programming languages</a:t>
            </a:r>
            <a:endParaRPr sz="3200" b="1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A language we can use to write the steps of the algorithm so the computer can understand and run it. 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Graphical					Text-based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highlight>
                <a:srgbClr val="FFFF00"/>
              </a:highlight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pic>
        <p:nvPicPr>
          <p:cNvPr id="185" name="Google Shape;185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18976" y="3892325"/>
            <a:ext cx="6267450" cy="2238375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25"/>
          <p:cNvSpPr/>
          <p:nvPr/>
        </p:nvSpPr>
        <p:spPr>
          <a:xfrm>
            <a:off x="160165" y="3794875"/>
            <a:ext cx="1714800" cy="768000"/>
          </a:xfrm>
          <a:prstGeom prst="ellipse">
            <a:avLst/>
          </a:prstGeom>
          <a:noFill/>
          <a:ln w="28575" cap="flat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25"/>
          <p:cNvSpPr/>
          <p:nvPr/>
        </p:nvSpPr>
        <p:spPr>
          <a:xfrm>
            <a:off x="8003250" y="3794875"/>
            <a:ext cx="1714800" cy="768000"/>
          </a:xfrm>
          <a:prstGeom prst="ellipse">
            <a:avLst/>
          </a:prstGeom>
          <a:noFill/>
          <a:ln w="28575" cap="flat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6"/>
          <p:cNvSpPr/>
          <p:nvPr/>
        </p:nvSpPr>
        <p:spPr>
          <a:xfrm>
            <a:off x="757350" y="522682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What do you now know about...</a:t>
            </a:r>
            <a:endParaRPr sz="4000" b="1" dirty="0">
              <a:solidFill>
                <a:schemeClr val="dk1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Algorithms </a:t>
            </a: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Programming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Programming languages</a:t>
            </a: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Iteration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Selection</a:t>
            </a: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Debugging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n-lt"/>
                <a:ea typeface="Questrial"/>
                <a:cs typeface="Arial" panose="020B0604020202020204" pitchFamily="34" charset="0"/>
                <a:sym typeface="Questrial"/>
              </a:rPr>
              <a:t>Learning objectives revisited:</a:t>
            </a:r>
            <a:endParaRPr sz="3200" b="1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Arial" panose="020B0604020202020204" pitchFamily="34" charset="0"/>
                <a:sym typeface="Questrial"/>
              </a:rPr>
              <a:t>to understand iteration and selection and why they are used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Arial" panose="020B0604020202020204" pitchFamily="34" charset="0"/>
                <a:sym typeface="Questrial"/>
              </a:rPr>
              <a:t>to develop algorithms and programs using iteration and selection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Arial" panose="020B0604020202020204" pitchFamily="34" charset="0"/>
                <a:sym typeface="Questrial"/>
              </a:rPr>
              <a:t>to experiment with graphical and text-based programming languages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>
              <a:lnSpc>
                <a:spcPct val="106650"/>
              </a:lnSpc>
              <a:buSzPts val="1100"/>
            </a:pPr>
            <a:r>
              <a:rPr lang="en-GB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Copyright information</a:t>
            </a:r>
          </a:p>
          <a:p>
            <a:endParaRPr lang="en-GB"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Published by the Micro:bit Educational Foundation </a:t>
            </a:r>
            <a:r>
              <a:rPr lang="en-GB" sz="2000" b="1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microbit.org</a:t>
            </a:r>
            <a:endParaRPr lang="en-GB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b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Licence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: Attribution-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ShareAlike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4.0 International </a:t>
            </a:r>
            <a:r>
              <a:rPr lang="en-GB" sz="2000" u="sng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(CC BY-SA 4.0)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8755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7"/>
          <p:cNvSpPr/>
          <p:nvPr/>
        </p:nvSpPr>
        <p:spPr>
          <a:xfrm>
            <a:off x="757350" y="-119575"/>
            <a:ext cx="10677300" cy="16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ctr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Write the algorithm for the program </a:t>
            </a:r>
            <a:endParaRPr sz="3200" b="1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</p:txBody>
      </p:sp>
      <p:sp>
        <p:nvSpPr>
          <p:cNvPr id="125" name="Google Shape;125;p17"/>
          <p:cNvSpPr txBox="1"/>
          <p:nvPr/>
        </p:nvSpPr>
        <p:spPr>
          <a:xfrm>
            <a:off x="2931150" y="4277846"/>
            <a:ext cx="6329700" cy="16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INPUT when button B pressed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REPEAT 3 times 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OUTPUT Low C for ½ beat 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Pause for 1 beat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</p:txBody>
      </p:sp>
      <p:pic>
        <p:nvPicPr>
          <p:cNvPr id="3" name="Picture 2" descr="On button B pressed&#10;Repeat 3 times - play tone Low C for 1/2 beat until done, pause 1000 ms">
            <a:extLst>
              <a:ext uri="{FF2B5EF4-FFF2-40B4-BE49-F238E27FC236}">
                <a16:creationId xmlns:a16="http://schemas.microsoft.com/office/drawing/2014/main" id="{11662CBF-2FFA-9C4B-6607-7EC86A946E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5808" y="1303460"/>
            <a:ext cx="6041074" cy="28662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8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n-lt"/>
                <a:ea typeface="Questrial"/>
                <a:cs typeface="Arial" panose="020B0604020202020204" pitchFamily="34" charset="0"/>
                <a:sym typeface="Questrial"/>
              </a:rPr>
              <a:t>Learning objectives:</a:t>
            </a:r>
            <a:endParaRPr sz="3200" b="1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Arial" panose="020B0604020202020204" pitchFamily="34" charset="0"/>
                <a:sym typeface="Questrial"/>
              </a:rPr>
              <a:t>to understand iteration and selection and why they are used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Arial" panose="020B0604020202020204" pitchFamily="34" charset="0"/>
                <a:sym typeface="Questrial"/>
              </a:rPr>
              <a:t>to develop algorithms and programs using iteration and selection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Arial" panose="020B0604020202020204" pitchFamily="34" charset="0"/>
                <a:sym typeface="Questrial"/>
              </a:rPr>
              <a:t>to experiment with graphical and text-based programming languages.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9"/>
          <p:cNvSpPr/>
          <p:nvPr/>
        </p:nvSpPr>
        <p:spPr>
          <a:xfrm>
            <a:off x="757350" y="2614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n-lt"/>
                <a:ea typeface="Questrial"/>
                <a:cs typeface="Arial" panose="020B0604020202020204" pitchFamily="34" charset="0"/>
                <a:sym typeface="Questrial"/>
              </a:rPr>
              <a:t>What do you know about...?</a:t>
            </a:r>
            <a:endParaRPr sz="3200" b="1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Arial" panose="020B0604020202020204" pitchFamily="34" charset="0"/>
                <a:sym typeface="Questrial"/>
              </a:rPr>
              <a:t>Iteration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Arial" panose="020B0604020202020204" pitchFamily="34" charset="0"/>
                <a:sym typeface="Questrial"/>
              </a:rPr>
              <a:t>Repeating steps in an algorithm or program. Also called repetition and loops.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Arial" panose="020B0604020202020204" pitchFamily="34" charset="0"/>
                <a:sym typeface="Questrial"/>
              </a:rPr>
              <a:t>Selection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Arial" panose="020B0604020202020204" pitchFamily="34" charset="0"/>
                <a:sym typeface="Questrial"/>
              </a:rPr>
              <a:t>A decision or a question that tells a program to look at the answer, then follow a particular sequence.</a:t>
            </a:r>
            <a:endParaRPr sz="1100" dirty="0">
              <a:solidFill>
                <a:srgbClr val="231F20"/>
              </a:solidFill>
              <a:latin typeface="+mn-l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n button B pressed&#10;Repeat 3 times - play tone Low C for 1/2 beat until done, pause 1000 ms">
            <a:extLst>
              <a:ext uri="{FF2B5EF4-FFF2-40B4-BE49-F238E27FC236}">
                <a16:creationId xmlns:a16="http://schemas.microsoft.com/office/drawing/2014/main" id="{300548E8-46B0-B6DF-95A3-360D968D75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8581" y="1390547"/>
            <a:ext cx="6041074" cy="2866203"/>
          </a:xfrm>
          <a:prstGeom prst="rect">
            <a:avLst/>
          </a:prstGeom>
        </p:spPr>
      </p:pic>
      <p:sp>
        <p:nvSpPr>
          <p:cNvPr id="144" name="Google Shape;144;p20"/>
          <p:cNvSpPr/>
          <p:nvPr/>
        </p:nvSpPr>
        <p:spPr>
          <a:xfrm>
            <a:off x="757350" y="-126257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ctr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Iteration</a:t>
            </a:r>
            <a:endParaRPr sz="3200" b="1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 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20"/>
          <p:cNvSpPr txBox="1"/>
          <p:nvPr/>
        </p:nvSpPr>
        <p:spPr>
          <a:xfrm>
            <a:off x="3031575" y="4506447"/>
            <a:ext cx="6329700" cy="16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INPUT when button B pressed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highlight>
                  <a:srgbClr val="FFFF00"/>
                </a:highlight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REPEAT 3 times </a:t>
            </a:r>
            <a:endParaRPr sz="3200" dirty="0">
              <a:solidFill>
                <a:srgbClr val="505555"/>
              </a:solidFill>
              <a:highlight>
                <a:srgbClr val="FFFF00"/>
              </a:highlight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highlight>
                  <a:srgbClr val="FFD966"/>
                </a:highlight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OUTPUT Low C for ½ beat </a:t>
            </a:r>
            <a:endParaRPr sz="3200" dirty="0">
              <a:solidFill>
                <a:srgbClr val="505555"/>
              </a:solidFill>
              <a:highlight>
                <a:srgbClr val="FFD966"/>
              </a:highlight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highlight>
                  <a:srgbClr val="FFD966"/>
                </a:highlight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Pause for 1 second </a:t>
            </a:r>
            <a:endParaRPr sz="3200" dirty="0">
              <a:solidFill>
                <a:srgbClr val="505555"/>
              </a:solidFill>
              <a:highlight>
                <a:srgbClr val="FFD966"/>
              </a:highlight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</p:txBody>
      </p:sp>
      <p:sp>
        <p:nvSpPr>
          <p:cNvPr id="147" name="Google Shape;147;p20"/>
          <p:cNvSpPr/>
          <p:nvPr/>
        </p:nvSpPr>
        <p:spPr>
          <a:xfrm>
            <a:off x="3320025" y="1751550"/>
            <a:ext cx="4845600" cy="1692000"/>
          </a:xfrm>
          <a:prstGeom prst="ellipse">
            <a:avLst/>
          </a:prstGeom>
          <a:noFill/>
          <a:ln w="28575" cap="flat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orever&#10;If button B is pressed&#10;Repeat 3 times - play tone Low C for 1/2 beat until done, pause 1000 ms&#10;Else - Play tone high B for 1 beat until done,&#10;pause 1000">
            <a:extLst>
              <a:ext uri="{FF2B5EF4-FFF2-40B4-BE49-F238E27FC236}">
                <a16:creationId xmlns:a16="http://schemas.microsoft.com/office/drawing/2014/main" id="{C193F9AF-EF02-A5C9-8644-C2E05ADC41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881" y="1371600"/>
            <a:ext cx="5045266" cy="4216401"/>
          </a:xfrm>
          <a:prstGeom prst="rect">
            <a:avLst/>
          </a:prstGeom>
        </p:spPr>
      </p:pic>
      <p:sp>
        <p:nvSpPr>
          <p:cNvPr id="153" name="Google Shape;153;p21"/>
          <p:cNvSpPr/>
          <p:nvPr/>
        </p:nvSpPr>
        <p:spPr>
          <a:xfrm>
            <a:off x="757350" y="-126257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ctr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Selection </a:t>
            </a:r>
            <a:endParaRPr sz="3200" b="1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 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21"/>
          <p:cNvSpPr txBox="1"/>
          <p:nvPr/>
        </p:nvSpPr>
        <p:spPr>
          <a:xfrm>
            <a:off x="5429675" y="2583000"/>
            <a:ext cx="6329700" cy="16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REPEAT continuously</a:t>
            </a:r>
            <a:endParaRPr sz="30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INPUT</a:t>
            </a:r>
            <a:r>
              <a:rPr lang="en-US" sz="3000" dirty="0">
                <a:solidFill>
                  <a:srgbClr val="505555"/>
                </a:solidFill>
                <a:highlight>
                  <a:srgbClr val="FFFF00"/>
                </a:highlight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 IF button B pressed</a:t>
            </a:r>
            <a:endParaRPr sz="3000" dirty="0">
              <a:solidFill>
                <a:srgbClr val="505555"/>
              </a:solidFill>
              <a:highlight>
                <a:srgbClr val="FFFF00"/>
              </a:highlight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REPEAT 3 times </a:t>
            </a:r>
            <a:endParaRPr sz="30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OUTPUT Low C for ½ beat </a:t>
            </a:r>
            <a:endParaRPr sz="30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Pause for 1 second</a:t>
            </a:r>
            <a:endParaRPr sz="30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>
                <a:solidFill>
                  <a:srgbClr val="505555"/>
                </a:solidFill>
                <a:highlight>
                  <a:srgbClr val="FFFF00"/>
                </a:highlight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ELSE</a:t>
            </a:r>
            <a:endParaRPr sz="3000" dirty="0">
              <a:solidFill>
                <a:srgbClr val="505555"/>
              </a:solidFill>
              <a:highlight>
                <a:srgbClr val="FFFF00"/>
              </a:highlight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	Play High B for 1 beat </a:t>
            </a:r>
            <a:endParaRPr sz="30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Pause for 1 second </a:t>
            </a:r>
            <a:endParaRPr sz="30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</p:txBody>
      </p:sp>
      <p:sp>
        <p:nvSpPr>
          <p:cNvPr id="156" name="Google Shape;156;p21"/>
          <p:cNvSpPr/>
          <p:nvPr/>
        </p:nvSpPr>
        <p:spPr>
          <a:xfrm>
            <a:off x="498525" y="1630300"/>
            <a:ext cx="4055400" cy="795000"/>
          </a:xfrm>
          <a:prstGeom prst="ellipse">
            <a:avLst/>
          </a:prstGeom>
          <a:noFill/>
          <a:ln w="28575" cap="flat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21"/>
          <p:cNvSpPr/>
          <p:nvPr/>
        </p:nvSpPr>
        <p:spPr>
          <a:xfrm>
            <a:off x="498525" y="3574675"/>
            <a:ext cx="4055400" cy="795000"/>
          </a:xfrm>
          <a:prstGeom prst="ellipse">
            <a:avLst/>
          </a:prstGeom>
          <a:noFill/>
          <a:ln w="28575" cap="flat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2"/>
          <p:cNvSpPr/>
          <p:nvPr/>
        </p:nvSpPr>
        <p:spPr>
          <a:xfrm>
            <a:off x="757350" y="304968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Why do we use iteration and selection?</a:t>
            </a:r>
            <a:endParaRPr lang="en-US" sz="3200" b="1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ctr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Iteration 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9144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Makes algorithms and programs quicker and simpler to write.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9144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Removes unnecessary steps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9144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Makes programs more efficient to run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Selection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9144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allows choices/decisions to be included 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9144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enables different pathways through an algorithm and program to be included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3"/>
          <p:cNvSpPr/>
          <p:nvPr/>
        </p:nvSpPr>
        <p:spPr>
          <a:xfrm>
            <a:off x="757350" y="1886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n-lt"/>
                <a:ea typeface="Questrial"/>
                <a:cs typeface="Arial" panose="020B0604020202020204" pitchFamily="34" charset="0"/>
                <a:sym typeface="Questrial"/>
              </a:rPr>
              <a:t>Iteration challenge</a:t>
            </a:r>
            <a:endParaRPr sz="3200" b="1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Arial" panose="020B0604020202020204" pitchFamily="34" charset="0"/>
                <a:sym typeface="Questrial"/>
              </a:rPr>
              <a:t>Design an algorithm using iteration.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Arial" panose="020B0604020202020204" pitchFamily="34" charset="0"/>
                <a:sym typeface="Questrial"/>
              </a:rPr>
              <a:t>Then write a program using the algorithm.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Arial" panose="020B0604020202020204" pitchFamily="34" charset="0"/>
                <a:sym typeface="Questrial"/>
              </a:rPr>
              <a:t>Remember to regularly test and debug!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</p:txBody>
      </p:sp>
      <p:pic>
        <p:nvPicPr>
          <p:cNvPr id="170" name="Google Shape;17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90625" y="4099962"/>
            <a:ext cx="3410750" cy="221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4"/>
          <p:cNvSpPr/>
          <p:nvPr/>
        </p:nvSpPr>
        <p:spPr>
          <a:xfrm>
            <a:off x="757350" y="31035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Selection challenge</a:t>
            </a:r>
            <a:endParaRPr sz="3200" b="1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Design an algorithm using selection.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Then write a program using the algorithm. 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Remember to regularly test and debug!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</p:txBody>
      </p:sp>
      <p:pic>
        <p:nvPicPr>
          <p:cNvPr id="177" name="Google Shape;17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53900" y="4505325"/>
            <a:ext cx="2086100" cy="2042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365</Words>
  <Application>Microsoft Macintosh PowerPoint</Application>
  <PresentationFormat>Widescreen</PresentationFormat>
  <Paragraphs>115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Cabin</vt:lpstr>
      <vt:lpstr>Calibri</vt:lpstr>
      <vt:lpstr>Noto Sans Symbols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Anna Smirnova</cp:lastModifiedBy>
  <cp:revision>16</cp:revision>
  <dcterms:modified xsi:type="dcterms:W3CDTF">2024-04-24T15:35:24Z</dcterms:modified>
</cp:coreProperties>
</file>