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89" r:id="rId1"/>
    <p:sldMasterId id="2147483690" r:id="rId2"/>
    <p:sldMasterId id="2147483691" r:id="rId3"/>
  </p:sldMasterIdLst>
  <p:notesMasterIdLst>
    <p:notesMasterId r:id="rId21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7" name="Google Shape;23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4883bb48a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4883bb48aa_0_11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4883bb48aa_0_11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4883bb48a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g4883bb48aa_0_13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g4883bb48aa_0_13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4883bb48aa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4883bb48aa_0_13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4883bb48aa_0_13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883bb48aa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4883bb48aa_0_147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4883bb48aa_0_147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4883bb48aa_0_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0" name="Google Shape;340;g4883bb48aa_0_24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g4883bb48aa_0_24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4883bb48aa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6" name="Google Shape;346;g4883bb48aa_0_24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4883bb48aa_0_24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5959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e.g. plot, setting, characters, scoring system, levels etc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1" name="Google Shape;271;p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9" name="Google Shape;279;p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1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4883bb48aa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g4883bb48aa_0_126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g4883bb48aa_0_126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875" tIns="121875" rIns="121875" bIns="12187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400" cy="45552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400" cy="45552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875" tIns="121875" rIns="121875" bIns="12187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20" name="Google Shape;120;p2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875" tIns="121875" rIns="121875" bIns="12187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/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875" tIns="121875" rIns="121875" bIns="12187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32" name="Google Shape;132;p2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875" tIns="121875" rIns="121875" bIns="121875" anchor="t" anchorCtr="0"/>
          <a:lstStyle>
            <a:lvl1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142" name="Google Shape;142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0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000" cy="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00" cy="4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000" cy="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8" name="Google Shape;158;p30"/>
          <p:cNvSpPr txBox="1"/>
          <p:nvPr/>
        </p:nvSpPr>
        <p:spPr>
          <a:xfrm>
            <a:off x="-1829118" y="423333"/>
            <a:ext cx="1829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59" name="Google Shape;159;p30"/>
          <p:cNvSpPr txBox="1"/>
          <p:nvPr/>
        </p:nvSpPr>
        <p:spPr>
          <a:xfrm>
            <a:off x="-2421887" y="3652250"/>
            <a:ext cx="242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60" name="Google Shape;160;p30"/>
          <p:cNvSpPr txBox="1"/>
          <p:nvPr/>
        </p:nvSpPr>
        <p:spPr>
          <a:xfrm>
            <a:off x="-2421887" y="5546822"/>
            <a:ext cx="242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61" name="Google Shape;161;p30"/>
          <p:cNvSpPr txBox="1"/>
          <p:nvPr/>
        </p:nvSpPr>
        <p:spPr>
          <a:xfrm>
            <a:off x="4181516" y="6481367"/>
            <a:ext cx="3860700" cy="1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62" name="Google Shape;162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1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69" name="Google Shape;169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2" name="Google Shape;172;p33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5" name="Google Shape;175;p34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5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35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000" cy="22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79" name="Google Shape;179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2" name="Google Shape;182;p36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83" name="Google Shape;183;p36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7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86" name="Google Shape;186;p37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87" name="Google Shape;187;p37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88" name="Google Shape;188;p3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1" name="Google Shape;191;p3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2" name="Google Shape;192;p38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5" name="Google Shape;195;p39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6" name="Google Shape;196;p39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9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9" name="Google Shape;199;p40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0" name="Google Shape;200;p40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1" name="Google Shape;201;p40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2" name="Google Shape;202;p40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3" name="Google Shape;203;p40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4" name="Google Shape;204;p40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1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7" name="Google Shape;207;p41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7900" cy="42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8" name="Google Shape;208;p41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8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2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800" cy="4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1" name="Google Shape;211;p4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2" name="Google Shape;212;p42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5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4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7" name="Google Shape;217;p44"/>
          <p:cNvSpPr txBox="1"/>
          <p:nvPr/>
        </p:nvSpPr>
        <p:spPr>
          <a:xfrm>
            <a:off x="824365" y="6373366"/>
            <a:ext cx="3860700" cy="1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218" name="Google Shape;218;p44"/>
          <p:cNvSpPr txBox="1"/>
          <p:nvPr/>
        </p:nvSpPr>
        <p:spPr>
          <a:xfrm>
            <a:off x="411354" y="6370972"/>
            <a:ext cx="316200" cy="1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9" name="Google Shape;219;p44"/>
          <p:cNvSpPr txBox="1"/>
          <p:nvPr/>
        </p:nvSpPr>
        <p:spPr>
          <a:xfrm>
            <a:off x="-2218652" y="2957955"/>
            <a:ext cx="2218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220" name="Google Shape;220;p44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t" anchorCtr="0"/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29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800" cy="45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6" name="Google Shape;146;p29"/>
          <p:cNvSpPr txBox="1"/>
          <p:nvPr/>
        </p:nvSpPr>
        <p:spPr>
          <a:xfrm>
            <a:off x="824365" y="6375674"/>
            <a:ext cx="3860700" cy="1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47" name="Google Shape;147;p29"/>
          <p:cNvSpPr txBox="1"/>
          <p:nvPr/>
        </p:nvSpPr>
        <p:spPr>
          <a:xfrm>
            <a:off x="411354" y="6370972"/>
            <a:ext cx="316200" cy="1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8" name="Google Shape;148;p29"/>
          <p:cNvSpPr txBox="1"/>
          <p:nvPr/>
        </p:nvSpPr>
        <p:spPr>
          <a:xfrm>
            <a:off x="-1829118" y="423333"/>
            <a:ext cx="1829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49" name="Google Shape;149;p29"/>
          <p:cNvSpPr txBox="1"/>
          <p:nvPr/>
        </p:nvSpPr>
        <p:spPr>
          <a:xfrm>
            <a:off x="-2218652" y="1484784"/>
            <a:ext cx="2218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50" name="Google Shape;150;p29"/>
          <p:cNvSpPr txBox="1"/>
          <p:nvPr/>
        </p:nvSpPr>
        <p:spPr>
          <a:xfrm>
            <a:off x="-2455759" y="1806682"/>
            <a:ext cx="2455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51" name="Google Shape;151;p29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6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4000" dirty="0">
                <a:solidFill>
                  <a:schemeClr val="lt1"/>
                </a:solidFill>
                <a:latin typeface="+mn-lt"/>
                <a:cs typeface="Arial" panose="020B0604020202020204" pitchFamily="34" charset="0"/>
              </a:rPr>
              <a:t>Computing fundamentals </a:t>
            </a:r>
          </a:p>
          <a:p>
            <a:pPr lvl="0" algn="ctr"/>
            <a:r>
              <a:rPr lang="en-US" sz="8800" b="0" i="0" u="none" strike="noStrike" cap="none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Lesson </a:t>
            </a:r>
            <a:r>
              <a:rPr lang="en-US" sz="8800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2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Fundamentals of 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n-lt"/>
                <a:ea typeface="Questrial"/>
                <a:cs typeface="Questrial"/>
                <a:sym typeface="Questrial"/>
              </a:rPr>
              <a:t>computational thinking </a:t>
            </a:r>
            <a:endParaRPr dirty="0">
              <a:latin typeface="+mn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4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4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4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6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6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4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4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5"/>
          <p:cNvSpPr/>
          <p:nvPr/>
        </p:nvSpPr>
        <p:spPr>
          <a:xfrm>
            <a:off x="756000" y="145943"/>
            <a:ext cx="10680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</a:rPr>
              <a:t>Computational thinking in other subjects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Decomposition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Breaking down the study of climate change in the history of the Earth into smaller timescales to examine each more closely in Geography</a:t>
            </a:r>
            <a:endParaRPr sz="11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Abstraction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Creating a mind map for an English or History essay, creating a model of the heart in Biology</a:t>
            </a:r>
            <a:endParaRPr sz="1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Pattern recognition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Analysing</a:t>
            </a:r>
            <a:r>
              <a:rPr lang="en-US" sz="1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a graph to find trends in the data in Science or </a:t>
            </a:r>
            <a:r>
              <a:rPr lang="en-US" sz="18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Maths</a:t>
            </a:r>
            <a:r>
              <a:rPr lang="en-US" sz="1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. </a:t>
            </a:r>
            <a:endParaRPr sz="1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Algorithms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Following or creating instructions for an experiment in Science, a recipe in Food Technology or a score in Music</a:t>
            </a:r>
            <a:endParaRPr sz="18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Evaluation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Evaluating data in Science or </a:t>
            </a:r>
            <a:r>
              <a:rPr lang="en-US" sz="18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Maths</a:t>
            </a:r>
            <a:r>
              <a:rPr lang="en-US" sz="1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, weighing up arguments in an English essay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6"/>
          <p:cNvSpPr/>
          <p:nvPr/>
        </p:nvSpPr>
        <p:spPr>
          <a:xfrm>
            <a:off x="757350" y="-805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Computational thinking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Computational thinking means considering a problem in a way that a computer can help us to solve it.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We need to: 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understanding what the problem is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consider possible solutions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Questrial"/>
              <a:buAutoNum type="arabicPeriod"/>
            </a:pPr>
            <a:r>
              <a:rPr lang="en-US" sz="3200" b="1" dirty="0">
                <a:solidFill>
                  <a:srgbClr val="990000"/>
                </a:solidFill>
                <a:latin typeface="+mn-lt"/>
                <a:ea typeface="Questrial"/>
                <a:cs typeface="Questrial"/>
                <a:sym typeface="Questrial"/>
              </a:rPr>
              <a:t>use a computer to help solve the problem</a:t>
            </a:r>
            <a:endParaRPr sz="3200" b="1" dirty="0">
              <a:solidFill>
                <a:srgbClr val="990000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7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can computers help create a ‘better’ paper </a:t>
            </a:r>
            <a:r>
              <a:rPr lang="en-US" sz="4000" b="1" dirty="0" err="1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?</a:t>
            </a:r>
            <a:endParaRPr sz="40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24" name="Google Shape;324;p5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575" y="1602300"/>
            <a:ext cx="2771350" cy="13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57"/>
          <p:cNvSpPr txBox="1"/>
          <p:nvPr/>
        </p:nvSpPr>
        <p:spPr>
          <a:xfrm>
            <a:off x="1058525" y="2648775"/>
            <a:ext cx="9944100" cy="10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Perhaps…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adding a lightweight motor to the plane that turns on when it senses it is dropping below a certain speed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being able to control the plane remotely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creating a computer simulation to find the ‘ultimate’ design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8"/>
          <p:cNvSpPr/>
          <p:nvPr/>
        </p:nvSpPr>
        <p:spPr>
          <a:xfrm>
            <a:off x="1011563" y="367400"/>
            <a:ext cx="10680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US" sz="4000" b="1" dirty="0">
                <a:solidFill>
                  <a:schemeClr val="dk2"/>
                </a:solidFill>
                <a:latin typeface="+mn-lt"/>
                <a:ea typeface="Questrial"/>
                <a:cs typeface="Questrial"/>
                <a:sym typeface="Questrial"/>
              </a:rPr>
              <a:t>Prototyping</a:t>
            </a:r>
            <a:endParaRPr sz="40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An initial, basic version of an innovation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It allows you to quickly and easily: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show how your innovation would work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test and trial it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get feedback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decide what works and what doesn’t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9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Creating a paper prototype</a:t>
            </a:r>
            <a:endParaRPr sz="4000" b="1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Using the materials 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Sketch or make a representation of your prototype (abstraction).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Add feature labels and explanations as appropriate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Include instructions (an algorithm) of how it will work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You have 20 minutes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6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develop a deeper understanding of computational thinking concepts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the steps in computational thinking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develop and present a prototype and algorithm for a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computerised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paper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aeroplane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6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Exit ticket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well did you understand today’s learning?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did you learn in the lesson today?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would you explain computational thinking to someone else?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350" name="Google Shape;350;p6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8325" y="4155525"/>
            <a:ext cx="4726451" cy="2488775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61"/>
          <p:cNvSpPr txBox="1"/>
          <p:nvPr/>
        </p:nvSpPr>
        <p:spPr>
          <a:xfrm>
            <a:off x="4481318" y="4361235"/>
            <a:ext cx="3465900" cy="20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>
                <a:solidFill>
                  <a:srgbClr val="414444"/>
                </a:solidFill>
              </a:rPr>
              <a:t>Exit ticket</a:t>
            </a:r>
            <a:endParaRPr sz="6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6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develop a deeper understanding of computational thinking concepts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understand the steps in computational thinking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develop and present a prototype for a 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computerised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paper 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aeroplane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write an accurate algorithm </a:t>
            </a:r>
            <a:endParaRPr sz="18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"/>
          <p:cNvSpPr/>
          <p:nvPr/>
        </p:nvSpPr>
        <p:spPr>
          <a:xfrm>
            <a:off x="757350" y="50689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Computational thinking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Computational thinking means considering a problem in a way that a computer can help us to solve it.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We need to: 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understanding what the problem is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consider possible solutions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use a computer to help solve the problem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9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Decomposition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Breaking down a complex problem into smaller parts.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Each of these parts can then be considered in detail.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267" name="Google Shape;2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0577" y="4529801"/>
            <a:ext cx="4490821" cy="21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0"/>
          <p:cNvSpPr/>
          <p:nvPr/>
        </p:nvSpPr>
        <p:spPr>
          <a:xfrm>
            <a:off x="757338" y="-652975"/>
            <a:ext cx="11020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Abstraction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Reducing unnecessary detail and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focussing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on the important parts of a system.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9489" y="4190250"/>
            <a:ext cx="3893975" cy="2165050"/>
          </a:xfrm>
          <a:prstGeom prst="rect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5" name="Google Shape;275;p50"/>
          <p:cNvSpPr txBox="1"/>
          <p:nvPr/>
        </p:nvSpPr>
        <p:spPr>
          <a:xfrm>
            <a:off x="763588" y="2307550"/>
            <a:ext cx="10122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Creating a representation or generalisation. </a:t>
            </a: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1"/>
          <p:cNvSpPr/>
          <p:nvPr/>
        </p:nvSpPr>
        <p:spPr>
          <a:xfrm>
            <a:off x="757350" y="-6529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Pattern recognition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Recognising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and finding patterns or trends.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Looking for similarities.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282" name="Google Shape;282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2339" y="3748325"/>
            <a:ext cx="2951825" cy="281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5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985" r="-90984"/>
          <a:stretch/>
        </p:blipFill>
        <p:spPr>
          <a:xfrm>
            <a:off x="4892463" y="1433525"/>
            <a:ext cx="5982476" cy="499645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51"/>
          <p:cNvSpPr txBox="1"/>
          <p:nvPr/>
        </p:nvSpPr>
        <p:spPr>
          <a:xfrm>
            <a:off x="1355738" y="6205800"/>
            <a:ext cx="30000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Raven matrix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51"/>
          <p:cNvSpPr txBox="1"/>
          <p:nvPr/>
        </p:nvSpPr>
        <p:spPr>
          <a:xfrm>
            <a:off x="5040863" y="6230450"/>
            <a:ext cx="30000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Geometric series triangle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5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6563" y="3202814"/>
            <a:ext cx="3696350" cy="184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51"/>
          <p:cNvSpPr txBox="1"/>
          <p:nvPr/>
        </p:nvSpPr>
        <p:spPr>
          <a:xfrm>
            <a:off x="9419013" y="4412100"/>
            <a:ext cx="20373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Koch snowflake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2"/>
          <p:cNvSpPr/>
          <p:nvPr/>
        </p:nvSpPr>
        <p:spPr>
          <a:xfrm>
            <a:off x="757350" y="-6529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Developing instructions to solve a problem.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The steps or rules to complete a task.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E.g. Multiplication or division ‘rules’ in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maths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. What are the rules/steps for multiplying decimals by 10? 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You move the decimal point one space to the right - that’s the algorithm!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3"/>
          <p:cNvSpPr/>
          <p:nvPr/>
        </p:nvSpPr>
        <p:spPr>
          <a:xfrm>
            <a:off x="757350" y="-6529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Evaluation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Considering if a solution is ‘fit for purpose’.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Is it: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suitable for the user?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easily understood?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efficient?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the best that can be done with the resources available?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/>
          <p:nvPr/>
        </p:nvSpPr>
        <p:spPr>
          <a:xfrm>
            <a:off x="755959" y="-805375"/>
            <a:ext cx="10680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</a:rPr>
              <a:t>Computational thinking in other subjects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do you use these concepts in other subjects?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Decomposition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Abstraction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Pattern recognition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Evaluation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645</Words>
  <Application>Microsoft Macintosh PowerPoint</Application>
  <PresentationFormat>Widescreen</PresentationFormat>
  <Paragraphs>198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Cabin</vt:lpstr>
      <vt:lpstr>Calibri</vt:lpstr>
      <vt:lpstr>Noto Sans Symbols</vt:lpstr>
      <vt:lpstr>Questrial</vt:lpstr>
      <vt:lpstr>Office Theme</vt:lpstr>
      <vt:lpstr>Simple Light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2: Computational thinking fundamentals 2</dc:title>
  <dc:subject/>
  <dc:creator>Micro:bit Educational Foundation </dc:creator>
  <cp:keywords/>
  <dc:description/>
  <cp:lastModifiedBy>Giles Booth</cp:lastModifiedBy>
  <cp:revision>8</cp:revision>
  <dcterms:modified xsi:type="dcterms:W3CDTF">2019-08-02T15:41:46Z</dcterms:modified>
  <cp:category/>
</cp:coreProperties>
</file>