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83"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3"/>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5898aaaff7_0_29: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g5898aaaff7_0_29: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9" name="Google Shape;179;g5898aaaff7_0_29: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898aaaff7_0_2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5898aaaff7_0_2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6" name="Google Shape;186;g5898aaaff7_0_2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5898aaaff7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5898aaaff7_0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 name="Google Shape;192;g5898aaaff7_0_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5898aaaff7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5898aaaff7_0_3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g5898aaaff7_0_3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56d22b9735_0_3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56d22b9735_0_3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4" name="Google Shape;204;g56d22b9735_0_3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33992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898aaaff7_1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5898aaaff7_1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g5898aaaff7_1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49a64b5986_0_4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49a64b5986_0_4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Pupils should identify that the LEDs on micro:bit are an output</a:t>
            </a:r>
            <a:endParaRPr sz="1200" b="0" i="0" u="none" strike="noStrike" cap="none">
              <a:solidFill>
                <a:schemeClr val="dk1"/>
              </a:solidFill>
              <a:latin typeface="Calibri"/>
              <a:ea typeface="Calibri"/>
              <a:cs typeface="Calibri"/>
              <a:sym typeface="Calibri"/>
            </a:endParaRPr>
          </a:p>
        </p:txBody>
      </p:sp>
      <p:sp>
        <p:nvSpPr>
          <p:cNvPr id="114" name="Google Shape;114;g49a64b5986_0_4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4b93448afc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4b93448afc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Discuss which output micro:bit will show (the sad face) and how the happy face can be shown (by pressing button a). Click on the image to access the same program in the make code editor and use the simulator to test out pupils’ ideas. </a:t>
            </a:r>
            <a:endParaRPr sz="1200" b="0" i="0" u="none" strike="noStrike" cap="none">
              <a:solidFill>
                <a:schemeClr val="dk1"/>
              </a:solidFill>
              <a:latin typeface="Calibri"/>
              <a:ea typeface="Calibri"/>
              <a:cs typeface="Calibri"/>
              <a:sym typeface="Calibri"/>
            </a:endParaRPr>
          </a:p>
        </p:txBody>
      </p:sp>
      <p:sp>
        <p:nvSpPr>
          <p:cNvPr id="120" name="Google Shape;120;g4b93448afc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4b1c38d769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4b1c38d769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7" name="Google Shape;127;g4b1c38d769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7af3b7427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57af3b7427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3" name="Google Shape;133;g57af3b7427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898aaaff7_2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g5898aaaff7_2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Disc</a:t>
            </a:r>
            <a:endParaRPr sz="1200" b="0" i="0" u="none" strike="noStrike" cap="none">
              <a:solidFill>
                <a:schemeClr val="dk1"/>
              </a:solidFill>
              <a:latin typeface="Calibri"/>
              <a:ea typeface="Calibri"/>
              <a:cs typeface="Calibri"/>
              <a:sym typeface="Calibri"/>
            </a:endParaRPr>
          </a:p>
        </p:txBody>
      </p:sp>
      <p:sp>
        <p:nvSpPr>
          <p:cNvPr id="139" name="Google Shape;139;g5898aaaff7_2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5898aaaff7_6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5898aaaff7_6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g5898aaaff7_6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5898aaaff7_0_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g5898aaaff7_0_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2" name="Google Shape;172;g5898aaaff7_0_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59B59FE5-0D03-334F-95D1-1E6F3694D0E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makecode.microbit.org/#pub:_03F12hWbDUEC"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akecode.microbit.org/#pub:_03F12hWbDUE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lt1"/>
                </a:solidFill>
                <a:latin typeface="+mj-lt"/>
                <a:ea typeface="Questrial"/>
                <a:cs typeface="Questrial"/>
                <a:sym typeface="Questrial"/>
              </a:rPr>
              <a:t>Electrical conductors </a:t>
            </a:r>
            <a:endParaRPr b="1" dirty="0">
              <a:latin typeface="+mj-lt"/>
            </a:endParaRPr>
          </a:p>
          <a:p>
            <a:pPr marL="0" marR="0" lvl="0" indent="0" algn="ctr" rtl="0">
              <a:spcBef>
                <a:spcPts val="0"/>
              </a:spcBef>
              <a:spcAft>
                <a:spcPts val="0"/>
              </a:spcAft>
              <a:buNone/>
            </a:pPr>
            <a:r>
              <a:rPr lang="en-US"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spcBef>
                <a:spcPts val="0"/>
              </a:spcBef>
              <a:spcAft>
                <a:spcPts val="0"/>
              </a:spcAft>
              <a:buNone/>
            </a:pPr>
            <a:r>
              <a:rPr lang="en-US" sz="6000" dirty="0">
                <a:solidFill>
                  <a:schemeClr val="lt1"/>
                </a:solidFill>
                <a:latin typeface="+mj-lt"/>
                <a:ea typeface="Questrial"/>
                <a:cs typeface="Questrial"/>
                <a:sym typeface="Questrial"/>
              </a:rPr>
              <a:t>Lesson 3</a:t>
            </a:r>
            <a:endParaRPr sz="6000" dirty="0">
              <a:solidFill>
                <a:schemeClr val="lt1"/>
              </a:solidFill>
              <a:latin typeface="+mj-lt"/>
              <a:ea typeface="Questrial"/>
              <a:cs typeface="Questrial"/>
              <a:sym typeface="Questrial"/>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a:alphaModFix amt="5000"/>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a:alphaModFix amt="5000"/>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a:alphaModFix amt="5000"/>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a:alphaModFix amt="5000"/>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a:alphaModFix amt="5000"/>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a:alphaModFix amt="5000"/>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a:alphaModFix amt="5000"/>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a:alphaModFix amt="5000"/>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54D94431-9CD8-E749-8D3A-CBBF394D942F}"/>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4"/>
          <p:cNvSpPr/>
          <p:nvPr/>
        </p:nvSpPr>
        <p:spPr>
          <a:xfrm>
            <a:off x="555688" y="5198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Reviewing inputs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Which inputs did you discover through your tinkering?</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Did all of these inputs work with the simulator?</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Modify the program to show how your input works.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pic>
        <p:nvPicPr>
          <p:cNvPr id="182" name="Google Shape;182;p24">
            <a:hlinkClick r:id="rId3"/>
          </p:cNvPr>
          <p:cNvPicPr preferRelativeResize="0"/>
          <p:nvPr/>
        </p:nvPicPr>
        <p:blipFill>
          <a:blip r:embed="rId4">
            <a:alphaModFix/>
          </a:blip>
          <a:stretch>
            <a:fillRect/>
          </a:stretch>
        </p:blipFill>
        <p:spPr>
          <a:xfrm>
            <a:off x="1110859" y="4278587"/>
            <a:ext cx="3624426" cy="22747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5"/>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 revisited: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review outputs </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understand and identify inputs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use tinkering to find inputs on micro:bit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represent selection with inputs using decision boxes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6"/>
          <p:cNvSpPr/>
          <p:nvPr/>
        </p:nvSpPr>
        <p:spPr>
          <a:xfrm>
            <a:off x="7633700" y="3612975"/>
            <a:ext cx="4272300" cy="2769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26"/>
          <p:cNvSpPr/>
          <p:nvPr/>
        </p:nvSpPr>
        <p:spPr>
          <a:xfrm>
            <a:off x="4314613" y="181500"/>
            <a:ext cx="3972300" cy="3222900"/>
          </a:xfrm>
          <a:prstGeom prst="diamond">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6" name="Google Shape;196;p26"/>
          <p:cNvSpPr txBox="1"/>
          <p:nvPr/>
        </p:nvSpPr>
        <p:spPr>
          <a:xfrm>
            <a:off x="5363913" y="814825"/>
            <a:ext cx="1911300" cy="138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3200">
              <a:latin typeface="Questrial"/>
              <a:ea typeface="Questrial"/>
              <a:cs typeface="Questrial"/>
              <a:sym typeface="Questrial"/>
            </a:endParaRPr>
          </a:p>
        </p:txBody>
      </p:sp>
      <p:cxnSp>
        <p:nvCxnSpPr>
          <p:cNvPr id="197" name="Google Shape;197;p26"/>
          <p:cNvCxnSpPr>
            <a:cxnSpLocks/>
            <a:stCxn id="195" idx="1"/>
            <a:endCxn id="198" idx="0"/>
          </p:cNvCxnSpPr>
          <p:nvPr/>
        </p:nvCxnSpPr>
        <p:spPr>
          <a:xfrm flipH="1">
            <a:off x="2422213" y="1792950"/>
            <a:ext cx="1892400" cy="1611600"/>
          </a:xfrm>
          <a:prstGeom prst="bentConnector2">
            <a:avLst/>
          </a:prstGeom>
          <a:noFill/>
          <a:ln w="38100" cap="flat" cmpd="sng">
            <a:solidFill>
              <a:schemeClr val="dk2"/>
            </a:solidFill>
            <a:prstDash val="solid"/>
            <a:round/>
            <a:headEnd type="none" w="med" len="med"/>
            <a:tailEnd type="stealth" w="med" len="med"/>
          </a:ln>
        </p:spPr>
      </p:cxnSp>
      <p:sp>
        <p:nvSpPr>
          <p:cNvPr id="199" name="Google Shape;199;p26"/>
          <p:cNvSpPr/>
          <p:nvPr/>
        </p:nvSpPr>
        <p:spPr>
          <a:xfrm>
            <a:off x="286025" y="3593175"/>
            <a:ext cx="4272300" cy="2769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8" name="Google Shape;198;p26"/>
          <p:cNvSpPr txBox="1"/>
          <p:nvPr/>
        </p:nvSpPr>
        <p:spPr>
          <a:xfrm>
            <a:off x="332213" y="3404400"/>
            <a:ext cx="41799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200">
              <a:latin typeface="Questrial"/>
              <a:ea typeface="Questrial"/>
              <a:cs typeface="Questrial"/>
              <a:sym typeface="Questrial"/>
            </a:endParaRPr>
          </a:p>
        </p:txBody>
      </p:sp>
      <p:sp>
        <p:nvSpPr>
          <p:cNvPr id="200" name="Google Shape;200;p26"/>
          <p:cNvSpPr txBox="1"/>
          <p:nvPr/>
        </p:nvSpPr>
        <p:spPr>
          <a:xfrm>
            <a:off x="2895600" y="1038825"/>
            <a:ext cx="103015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Yes</a:t>
            </a:r>
            <a:endParaRPr sz="3200" dirty="0">
              <a:latin typeface="+mj-lt"/>
              <a:ea typeface="Questrial"/>
              <a:cs typeface="Questrial"/>
              <a:sym typeface="Questrial"/>
            </a:endParaRPr>
          </a:p>
        </p:txBody>
      </p:sp>
      <p:cxnSp>
        <p:nvCxnSpPr>
          <p:cNvPr id="201" name="Google Shape;201;p26"/>
          <p:cNvCxnSpPr>
            <a:stCxn id="195" idx="3"/>
          </p:cNvCxnSpPr>
          <p:nvPr/>
        </p:nvCxnSpPr>
        <p:spPr>
          <a:xfrm>
            <a:off x="8286913" y="1792950"/>
            <a:ext cx="1513200" cy="1495500"/>
          </a:xfrm>
          <a:prstGeom prst="bentConnector3">
            <a:avLst>
              <a:gd name="adj1" fmla="val 100007"/>
            </a:avLst>
          </a:prstGeom>
          <a:noFill/>
          <a:ln w="38100" cap="flat" cmpd="sng">
            <a:solidFill>
              <a:schemeClr val="dk2"/>
            </a:solidFill>
            <a:prstDash val="solid"/>
            <a:round/>
            <a:headEnd type="none" w="med" len="med"/>
            <a:tailEnd type="stealth" w="med" len="med"/>
          </a:ln>
        </p:spPr>
      </p:cxnSp>
      <p:sp>
        <p:nvSpPr>
          <p:cNvPr id="202" name="Google Shape;202;p26"/>
          <p:cNvSpPr txBox="1"/>
          <p:nvPr/>
        </p:nvSpPr>
        <p:spPr>
          <a:xfrm>
            <a:off x="8675749" y="1038825"/>
            <a:ext cx="1023421"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No</a:t>
            </a:r>
            <a:endParaRPr sz="3200" dirty="0">
              <a:latin typeface="+mj-lt"/>
              <a:ea typeface="Questrial"/>
              <a:cs typeface="Questrial"/>
              <a:sym typeface="Quest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7"/>
          <p:cNvSpPr txBox="1">
            <a:spLocks noGrp="1"/>
          </p:cNvSpPr>
          <p:nvPr>
            <p:ph type="title"/>
          </p:nvPr>
        </p:nvSpPr>
        <p:spPr>
          <a:xfrm>
            <a:off x="824628" y="358342"/>
            <a:ext cx="10135800" cy="558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u="sng" dirty="0">
                <a:latin typeface="+mj-lt"/>
                <a:ea typeface="Questrial"/>
                <a:cs typeface="Questrial"/>
                <a:sym typeface="Questrial"/>
              </a:rPr>
              <a:t>LED Planner</a:t>
            </a:r>
            <a:endParaRPr u="sng" dirty="0">
              <a:latin typeface="+mj-lt"/>
              <a:ea typeface="Questrial"/>
              <a:cs typeface="Questrial"/>
              <a:sym typeface="Questrial"/>
            </a:endParaRPr>
          </a:p>
        </p:txBody>
      </p:sp>
      <p:grpSp>
        <p:nvGrpSpPr>
          <p:cNvPr id="209" name="Google Shape;209;p27"/>
          <p:cNvGrpSpPr/>
          <p:nvPr/>
        </p:nvGrpSpPr>
        <p:grpSpPr>
          <a:xfrm>
            <a:off x="1414400" y="1807800"/>
            <a:ext cx="1647825" cy="3993750"/>
            <a:chOff x="1414400" y="1807800"/>
            <a:chExt cx="1647825" cy="3993750"/>
          </a:xfrm>
        </p:grpSpPr>
        <p:pic>
          <p:nvPicPr>
            <p:cNvPr id="210" name="Google Shape;210;p27"/>
            <p:cNvPicPr preferRelativeResize="0"/>
            <p:nvPr/>
          </p:nvPicPr>
          <p:blipFill rotWithShape="1">
            <a:blip r:embed="rId3">
              <a:alphaModFix/>
            </a:blip>
            <a:srcRect b="17143"/>
            <a:stretch/>
          </p:blipFill>
          <p:spPr>
            <a:xfrm>
              <a:off x="1414400" y="1807800"/>
              <a:ext cx="1647825" cy="1531100"/>
            </a:xfrm>
            <a:prstGeom prst="rect">
              <a:avLst/>
            </a:prstGeom>
            <a:noFill/>
            <a:ln>
              <a:noFill/>
            </a:ln>
          </p:spPr>
        </p:pic>
        <p:pic>
          <p:nvPicPr>
            <p:cNvPr id="211" name="Google Shape;211;p27"/>
            <p:cNvPicPr preferRelativeResize="0"/>
            <p:nvPr/>
          </p:nvPicPr>
          <p:blipFill rotWithShape="1">
            <a:blip r:embed="rId3">
              <a:alphaModFix/>
            </a:blip>
            <a:srcRect b="17143"/>
            <a:stretch/>
          </p:blipFill>
          <p:spPr>
            <a:xfrm>
              <a:off x="1414400" y="4270450"/>
              <a:ext cx="1647825" cy="1531100"/>
            </a:xfrm>
            <a:prstGeom prst="rect">
              <a:avLst/>
            </a:prstGeom>
            <a:noFill/>
            <a:ln>
              <a:noFill/>
            </a:ln>
          </p:spPr>
        </p:pic>
      </p:grpSp>
      <p:grpSp>
        <p:nvGrpSpPr>
          <p:cNvPr id="212" name="Google Shape;212;p27"/>
          <p:cNvGrpSpPr/>
          <p:nvPr/>
        </p:nvGrpSpPr>
        <p:grpSpPr>
          <a:xfrm>
            <a:off x="4091525" y="1807800"/>
            <a:ext cx="1647825" cy="3993750"/>
            <a:chOff x="1414400" y="1807800"/>
            <a:chExt cx="1647825" cy="3993750"/>
          </a:xfrm>
        </p:grpSpPr>
        <p:pic>
          <p:nvPicPr>
            <p:cNvPr id="213" name="Google Shape;213;p27"/>
            <p:cNvPicPr preferRelativeResize="0"/>
            <p:nvPr/>
          </p:nvPicPr>
          <p:blipFill rotWithShape="1">
            <a:blip r:embed="rId3">
              <a:alphaModFix/>
            </a:blip>
            <a:srcRect b="17143"/>
            <a:stretch/>
          </p:blipFill>
          <p:spPr>
            <a:xfrm>
              <a:off x="1414400" y="1807800"/>
              <a:ext cx="1647825" cy="1531100"/>
            </a:xfrm>
            <a:prstGeom prst="rect">
              <a:avLst/>
            </a:prstGeom>
            <a:noFill/>
            <a:ln>
              <a:noFill/>
            </a:ln>
          </p:spPr>
        </p:pic>
        <p:pic>
          <p:nvPicPr>
            <p:cNvPr id="214" name="Google Shape;214;p27"/>
            <p:cNvPicPr preferRelativeResize="0"/>
            <p:nvPr/>
          </p:nvPicPr>
          <p:blipFill rotWithShape="1">
            <a:blip r:embed="rId3">
              <a:alphaModFix/>
            </a:blip>
            <a:srcRect b="17143"/>
            <a:stretch/>
          </p:blipFill>
          <p:spPr>
            <a:xfrm>
              <a:off x="1414400" y="4270450"/>
              <a:ext cx="1647825" cy="1531100"/>
            </a:xfrm>
            <a:prstGeom prst="rect">
              <a:avLst/>
            </a:prstGeom>
            <a:noFill/>
            <a:ln>
              <a:noFill/>
            </a:ln>
          </p:spPr>
        </p:pic>
      </p:grpSp>
      <p:grpSp>
        <p:nvGrpSpPr>
          <p:cNvPr id="215" name="Google Shape;215;p27"/>
          <p:cNvGrpSpPr/>
          <p:nvPr/>
        </p:nvGrpSpPr>
        <p:grpSpPr>
          <a:xfrm>
            <a:off x="6768675" y="1807800"/>
            <a:ext cx="1647825" cy="3993750"/>
            <a:chOff x="1414400" y="1807800"/>
            <a:chExt cx="1647825" cy="3993750"/>
          </a:xfrm>
        </p:grpSpPr>
        <p:pic>
          <p:nvPicPr>
            <p:cNvPr id="216" name="Google Shape;216;p27"/>
            <p:cNvPicPr preferRelativeResize="0"/>
            <p:nvPr/>
          </p:nvPicPr>
          <p:blipFill rotWithShape="1">
            <a:blip r:embed="rId3">
              <a:alphaModFix/>
            </a:blip>
            <a:srcRect b="17143"/>
            <a:stretch/>
          </p:blipFill>
          <p:spPr>
            <a:xfrm>
              <a:off x="1414400" y="1807800"/>
              <a:ext cx="1647825" cy="1531100"/>
            </a:xfrm>
            <a:prstGeom prst="rect">
              <a:avLst/>
            </a:prstGeom>
            <a:noFill/>
            <a:ln>
              <a:noFill/>
            </a:ln>
          </p:spPr>
        </p:pic>
        <p:pic>
          <p:nvPicPr>
            <p:cNvPr id="217" name="Google Shape;217;p27"/>
            <p:cNvPicPr preferRelativeResize="0"/>
            <p:nvPr/>
          </p:nvPicPr>
          <p:blipFill rotWithShape="1">
            <a:blip r:embed="rId3">
              <a:alphaModFix/>
            </a:blip>
            <a:srcRect b="17143"/>
            <a:stretch/>
          </p:blipFill>
          <p:spPr>
            <a:xfrm>
              <a:off x="1414400" y="4270450"/>
              <a:ext cx="1647825" cy="1531100"/>
            </a:xfrm>
            <a:prstGeom prst="rect">
              <a:avLst/>
            </a:prstGeom>
            <a:noFill/>
            <a:ln>
              <a:noFill/>
            </a:ln>
          </p:spPr>
        </p:pic>
      </p:grpSp>
      <p:pic>
        <p:nvPicPr>
          <p:cNvPr id="218" name="Google Shape;218;p27"/>
          <p:cNvPicPr preferRelativeResize="0"/>
          <p:nvPr/>
        </p:nvPicPr>
        <p:blipFill rotWithShape="1">
          <a:blip r:embed="rId3">
            <a:alphaModFix/>
          </a:blip>
          <a:srcRect b="17143"/>
          <a:stretch/>
        </p:blipFill>
        <p:spPr>
          <a:xfrm>
            <a:off x="9445825" y="1807800"/>
            <a:ext cx="1647825" cy="1531100"/>
          </a:xfrm>
          <a:prstGeom prst="rect">
            <a:avLst/>
          </a:prstGeom>
          <a:noFill/>
          <a:ln>
            <a:noFill/>
          </a:ln>
        </p:spPr>
      </p:pic>
      <p:pic>
        <p:nvPicPr>
          <p:cNvPr id="219" name="Google Shape;219;p27"/>
          <p:cNvPicPr preferRelativeResize="0"/>
          <p:nvPr/>
        </p:nvPicPr>
        <p:blipFill rotWithShape="1">
          <a:blip r:embed="rId3">
            <a:alphaModFix/>
          </a:blip>
          <a:srcRect b="17143"/>
          <a:stretch/>
        </p:blipFill>
        <p:spPr>
          <a:xfrm>
            <a:off x="9445825" y="4270450"/>
            <a:ext cx="1647825" cy="15311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Questrial"/>
              <a:ea typeface="Questrial"/>
              <a:cs typeface="Questrial"/>
              <a:sym typeface="Questrial"/>
            </a:endParaRPr>
          </a:p>
          <a:p>
            <a:pPr lvl="0">
              <a:lnSpc>
                <a:spcPct val="106650"/>
              </a:lnSpc>
            </a:pPr>
            <a:r>
              <a:rPr lang="en-GB" sz="4000" b="1" dirty="0"/>
              <a:t>Licensing information:</a:t>
            </a:r>
          </a:p>
          <a:p>
            <a:pPr lvl="0">
              <a:lnSpc>
                <a:spcPct val="106650"/>
              </a:lnSpc>
            </a:pPr>
            <a:endParaRPr sz="3200" dirty="0">
              <a:solidFill>
                <a:srgbClr val="505555"/>
              </a:solidFill>
              <a:latin typeface="Questrial"/>
              <a:ea typeface="Questrial"/>
              <a:cs typeface="Questrial"/>
              <a:sym typeface="Questrial"/>
            </a:endParaRPr>
          </a:p>
          <a:p>
            <a:r>
              <a:rPr lang="en-GB" sz="3200" dirty="0"/>
              <a:t>Published by the Micro:bit Educational Foundation </a:t>
            </a:r>
            <a:r>
              <a:rPr lang="en-GB" sz="3200" dirty="0">
                <a:hlinkClick r:id="rId3"/>
              </a:rPr>
              <a:t>microbit.org</a:t>
            </a:r>
            <a:r>
              <a:rPr lang="en-GB" sz="3200" dirty="0"/>
              <a:t> under the following Creative Commons licence:</a:t>
            </a:r>
            <a:br>
              <a:rPr lang="en-GB" sz="3200" dirty="0"/>
            </a:br>
            <a:endParaRPr lang="en-GB" sz="3200" dirty="0"/>
          </a:p>
          <a:p>
            <a:r>
              <a:rPr lang="en-GB" sz="3200" dirty="0"/>
              <a:t>Attribution-</a:t>
            </a:r>
            <a:r>
              <a:rPr lang="en-GB" sz="3200" dirty="0" err="1"/>
              <a:t>ShareAlike</a:t>
            </a:r>
            <a:r>
              <a:rPr lang="en-GB" sz="3200" dirty="0"/>
              <a:t> 4.0 International (CC BY-SA 4.0)</a:t>
            </a:r>
            <a:br>
              <a:rPr lang="en-GB" sz="3200" dirty="0"/>
            </a:br>
            <a:r>
              <a:rPr lang="en-GB" sz="3200" u="sng" dirty="0">
                <a:hlinkClick r:id="rId4"/>
              </a:rPr>
              <a:t>https://creativecommons.org/licenses/by-sa/4.0/</a:t>
            </a:r>
            <a:r>
              <a:rPr lang="en-GB" sz="3200" dirty="0"/>
              <a:t> </a:t>
            </a: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p:txBody>
      </p:sp>
    </p:spTree>
    <p:extLst>
      <p:ext uri="{BB962C8B-B14F-4D97-AF65-F5344CB8AC3E}">
        <p14:creationId xmlns:p14="http://schemas.microsoft.com/office/powerpoint/2010/main" val="4135176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review outputs.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understand and identify inputs.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use tinkering to find inputs on the BBC micro:bit.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represent selection with inputs using decision boxes.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Outputs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are outputs and how have we used them so far in this unit?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outputs have you used when programming the micro:bit?</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p:nvPr/>
        </p:nvSpPr>
        <p:spPr>
          <a:xfrm>
            <a:off x="250888" y="323857"/>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Changing faces</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p:txBody>
      </p:sp>
      <p:pic>
        <p:nvPicPr>
          <p:cNvPr id="123" name="Google Shape;123;p18">
            <a:hlinkClick r:id="rId3"/>
          </p:cNvPr>
          <p:cNvPicPr preferRelativeResize="0"/>
          <p:nvPr/>
        </p:nvPicPr>
        <p:blipFill>
          <a:blip r:embed="rId4">
            <a:alphaModFix/>
          </a:blip>
          <a:stretch>
            <a:fillRect/>
          </a:stretch>
        </p:blipFill>
        <p:spPr>
          <a:xfrm>
            <a:off x="4659602" y="870414"/>
            <a:ext cx="7122759" cy="4470343"/>
          </a:xfrm>
          <a:prstGeom prst="rect">
            <a:avLst/>
          </a:prstGeom>
          <a:noFill/>
          <a:ln>
            <a:noFill/>
          </a:ln>
        </p:spPr>
      </p:pic>
      <p:sp>
        <p:nvSpPr>
          <p:cNvPr id="2" name="Rectangle 1">
            <a:extLst>
              <a:ext uri="{FF2B5EF4-FFF2-40B4-BE49-F238E27FC236}">
                <a16:creationId xmlns:a16="http://schemas.microsoft.com/office/drawing/2014/main" id="{7C49B2D3-61D8-F242-8B14-0DC168C3E79D}"/>
              </a:ext>
            </a:extLst>
          </p:cNvPr>
          <p:cNvSpPr/>
          <p:nvPr/>
        </p:nvSpPr>
        <p:spPr>
          <a:xfrm>
            <a:off x="508584" y="6105397"/>
            <a:ext cx="4562467" cy="307777"/>
          </a:xfrm>
          <a:prstGeom prst="rect">
            <a:avLst/>
          </a:prstGeom>
        </p:spPr>
        <p:txBody>
          <a:bodyPr wrap="none">
            <a:spAutoFit/>
          </a:bodyPr>
          <a:lstStyle/>
          <a:p>
            <a:r>
              <a:rPr lang="en-GB" dirty="0">
                <a:hlinkClick r:id="rId3"/>
              </a:rPr>
              <a:t>https://makecode.microbit.org/#pub:_03F12hWbDUEC</a:t>
            </a:r>
            <a:r>
              <a:rPr lang="en-GB"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9"/>
          <p:cNvSpPr/>
          <p:nvPr/>
        </p:nvSpPr>
        <p:spPr>
          <a:xfrm>
            <a:off x="784288" y="-898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Inputs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An input is a way of getting information into a system.</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We use inputs to control and interact with electronic gadgets.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Keyboards, touchscreen devices, microphones, buttons are all inputs. </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Can you think of any other examples of inputs?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0"/>
          <p:cNvSpPr/>
          <p:nvPr/>
        </p:nvSpPr>
        <p:spPr>
          <a:xfrm>
            <a:off x="784288" y="-898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Selection</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does the term selection mean?</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condition needed to be met to show they happy face?</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was the output when the condition wasn’t met?</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1"/>
          <p:cNvSpPr/>
          <p:nvPr/>
        </p:nvSpPr>
        <p:spPr>
          <a:xfrm>
            <a:off x="171163" y="14255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Represent the program in this decision box</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
        <p:nvSpPr>
          <p:cNvPr id="142" name="Google Shape;142;p21"/>
          <p:cNvSpPr/>
          <p:nvPr/>
        </p:nvSpPr>
        <p:spPr>
          <a:xfrm>
            <a:off x="7666225" y="4696425"/>
            <a:ext cx="4272300" cy="1572900"/>
          </a:xfrm>
          <a:prstGeom prst="rect">
            <a:avLst/>
          </a:prstGeom>
          <a:solidFill>
            <a:schemeClr val="lt2"/>
          </a:solid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21"/>
          <p:cNvSpPr/>
          <p:nvPr/>
        </p:nvSpPr>
        <p:spPr>
          <a:xfrm>
            <a:off x="4347150" y="1566075"/>
            <a:ext cx="3972300" cy="3222900"/>
          </a:xfrm>
          <a:prstGeom prst="diamond">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4" name="Google Shape;144;p21"/>
          <p:cNvSpPr txBox="1"/>
          <p:nvPr/>
        </p:nvSpPr>
        <p:spPr>
          <a:xfrm>
            <a:off x="5396450" y="2199400"/>
            <a:ext cx="1911300" cy="138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3200">
              <a:latin typeface="Questrial"/>
              <a:ea typeface="Questrial"/>
              <a:cs typeface="Questrial"/>
              <a:sym typeface="Questrial"/>
            </a:endParaRPr>
          </a:p>
        </p:txBody>
      </p:sp>
      <p:cxnSp>
        <p:nvCxnSpPr>
          <p:cNvPr id="145" name="Google Shape;145;p21"/>
          <p:cNvCxnSpPr>
            <a:stCxn id="143" idx="1"/>
          </p:cNvCxnSpPr>
          <p:nvPr/>
        </p:nvCxnSpPr>
        <p:spPr>
          <a:xfrm flipH="1">
            <a:off x="2716950" y="3177525"/>
            <a:ext cx="1630200" cy="1442700"/>
          </a:xfrm>
          <a:prstGeom prst="bentConnector3">
            <a:avLst>
              <a:gd name="adj1" fmla="val 101149"/>
            </a:avLst>
          </a:prstGeom>
          <a:noFill/>
          <a:ln w="38100" cap="flat" cmpd="sng">
            <a:solidFill>
              <a:schemeClr val="dk2"/>
            </a:solidFill>
            <a:prstDash val="solid"/>
            <a:round/>
            <a:headEnd type="none" w="med" len="med"/>
            <a:tailEnd type="stealth" w="med" len="med"/>
          </a:ln>
        </p:spPr>
      </p:cxnSp>
      <p:sp>
        <p:nvSpPr>
          <p:cNvPr id="146" name="Google Shape;146;p21"/>
          <p:cNvSpPr/>
          <p:nvPr/>
        </p:nvSpPr>
        <p:spPr>
          <a:xfrm>
            <a:off x="318550" y="4696425"/>
            <a:ext cx="4272300" cy="1572900"/>
          </a:xfrm>
          <a:prstGeom prst="rect">
            <a:avLst/>
          </a:prstGeom>
          <a:solidFill>
            <a:schemeClr val="lt2"/>
          </a:solid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21"/>
          <p:cNvSpPr txBox="1"/>
          <p:nvPr/>
        </p:nvSpPr>
        <p:spPr>
          <a:xfrm>
            <a:off x="410950" y="4620225"/>
            <a:ext cx="41799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200">
              <a:latin typeface="Questrial"/>
              <a:ea typeface="Questrial"/>
              <a:cs typeface="Questrial"/>
              <a:sym typeface="Questrial"/>
            </a:endParaRPr>
          </a:p>
        </p:txBody>
      </p:sp>
      <p:sp>
        <p:nvSpPr>
          <p:cNvPr id="148" name="Google Shape;148;p21"/>
          <p:cNvSpPr txBox="1"/>
          <p:nvPr/>
        </p:nvSpPr>
        <p:spPr>
          <a:xfrm>
            <a:off x="3087087" y="2423400"/>
            <a:ext cx="1136569"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Yes</a:t>
            </a:r>
            <a:endParaRPr sz="3200" dirty="0">
              <a:latin typeface="+mj-lt"/>
              <a:ea typeface="Questrial"/>
              <a:cs typeface="Questrial"/>
              <a:sym typeface="Questrial"/>
            </a:endParaRPr>
          </a:p>
        </p:txBody>
      </p:sp>
      <p:cxnSp>
        <p:nvCxnSpPr>
          <p:cNvPr id="149" name="Google Shape;149;p21"/>
          <p:cNvCxnSpPr>
            <a:stCxn id="143" idx="3"/>
          </p:cNvCxnSpPr>
          <p:nvPr/>
        </p:nvCxnSpPr>
        <p:spPr>
          <a:xfrm>
            <a:off x="8319450" y="3177525"/>
            <a:ext cx="1705500" cy="1442700"/>
          </a:xfrm>
          <a:prstGeom prst="bentConnector3">
            <a:avLst>
              <a:gd name="adj1" fmla="val 100001"/>
            </a:avLst>
          </a:prstGeom>
          <a:noFill/>
          <a:ln w="38100" cap="flat" cmpd="sng">
            <a:solidFill>
              <a:schemeClr val="dk2"/>
            </a:solidFill>
            <a:prstDash val="solid"/>
            <a:round/>
            <a:headEnd type="none" w="med" len="med"/>
            <a:tailEnd type="stealth" w="med" len="med"/>
          </a:ln>
        </p:spPr>
      </p:cxnSp>
      <p:sp>
        <p:nvSpPr>
          <p:cNvPr id="150" name="Google Shape;150;p21"/>
          <p:cNvSpPr txBox="1"/>
          <p:nvPr/>
        </p:nvSpPr>
        <p:spPr>
          <a:xfrm>
            <a:off x="7859200" y="4620225"/>
            <a:ext cx="3972300" cy="56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3200">
              <a:latin typeface="Questrial"/>
              <a:ea typeface="Questrial"/>
              <a:cs typeface="Questrial"/>
              <a:sym typeface="Questrial"/>
            </a:endParaRPr>
          </a:p>
        </p:txBody>
      </p:sp>
      <p:sp>
        <p:nvSpPr>
          <p:cNvPr id="151" name="Google Shape;151;p21"/>
          <p:cNvSpPr txBox="1"/>
          <p:nvPr/>
        </p:nvSpPr>
        <p:spPr>
          <a:xfrm>
            <a:off x="8708288" y="2423400"/>
            <a:ext cx="1056198"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No</a:t>
            </a:r>
            <a:endParaRPr sz="3200" dirty="0">
              <a:latin typeface="+mj-lt"/>
              <a:ea typeface="Questrial"/>
              <a:cs typeface="Questrial"/>
              <a:sym typeface="Quest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2"/>
          <p:cNvSpPr txBox="1">
            <a:spLocks noGrp="1"/>
          </p:cNvSpPr>
          <p:nvPr>
            <p:ph type="title"/>
          </p:nvPr>
        </p:nvSpPr>
        <p:spPr>
          <a:xfrm>
            <a:off x="824628" y="358342"/>
            <a:ext cx="10135800" cy="558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u="sng" dirty="0">
                <a:latin typeface="+mj-lt"/>
                <a:ea typeface="Questrial"/>
                <a:cs typeface="Questrial"/>
                <a:sym typeface="Questrial"/>
              </a:rPr>
              <a:t>LED Planner</a:t>
            </a:r>
            <a:endParaRPr u="sng" dirty="0">
              <a:latin typeface="+mj-lt"/>
              <a:ea typeface="Questrial"/>
              <a:cs typeface="Questrial"/>
              <a:sym typeface="Questrial"/>
            </a:endParaRPr>
          </a:p>
        </p:txBody>
      </p:sp>
      <p:grpSp>
        <p:nvGrpSpPr>
          <p:cNvPr id="158" name="Google Shape;158;p22"/>
          <p:cNvGrpSpPr/>
          <p:nvPr/>
        </p:nvGrpSpPr>
        <p:grpSpPr>
          <a:xfrm>
            <a:off x="1414400" y="1807800"/>
            <a:ext cx="1647825" cy="3993750"/>
            <a:chOff x="1414400" y="1807800"/>
            <a:chExt cx="1647825" cy="3993750"/>
          </a:xfrm>
        </p:grpSpPr>
        <p:pic>
          <p:nvPicPr>
            <p:cNvPr id="159" name="Google Shape;159;p22"/>
            <p:cNvPicPr preferRelativeResize="0"/>
            <p:nvPr/>
          </p:nvPicPr>
          <p:blipFill rotWithShape="1">
            <a:blip r:embed="rId3">
              <a:alphaModFix/>
            </a:blip>
            <a:srcRect b="17143"/>
            <a:stretch/>
          </p:blipFill>
          <p:spPr>
            <a:xfrm>
              <a:off x="1414400" y="1807800"/>
              <a:ext cx="1647825" cy="1531100"/>
            </a:xfrm>
            <a:prstGeom prst="rect">
              <a:avLst/>
            </a:prstGeom>
            <a:noFill/>
            <a:ln>
              <a:noFill/>
            </a:ln>
          </p:spPr>
        </p:pic>
        <p:pic>
          <p:nvPicPr>
            <p:cNvPr id="160" name="Google Shape;160;p22"/>
            <p:cNvPicPr preferRelativeResize="0"/>
            <p:nvPr/>
          </p:nvPicPr>
          <p:blipFill rotWithShape="1">
            <a:blip r:embed="rId3">
              <a:alphaModFix/>
            </a:blip>
            <a:srcRect b="17143"/>
            <a:stretch/>
          </p:blipFill>
          <p:spPr>
            <a:xfrm>
              <a:off x="1414400" y="4270450"/>
              <a:ext cx="1647825" cy="1531100"/>
            </a:xfrm>
            <a:prstGeom prst="rect">
              <a:avLst/>
            </a:prstGeom>
            <a:noFill/>
            <a:ln>
              <a:noFill/>
            </a:ln>
          </p:spPr>
        </p:pic>
      </p:grpSp>
      <p:grpSp>
        <p:nvGrpSpPr>
          <p:cNvPr id="161" name="Google Shape;161;p22"/>
          <p:cNvGrpSpPr/>
          <p:nvPr/>
        </p:nvGrpSpPr>
        <p:grpSpPr>
          <a:xfrm>
            <a:off x="4091525" y="1807800"/>
            <a:ext cx="1647825" cy="3993750"/>
            <a:chOff x="1414400" y="1807800"/>
            <a:chExt cx="1647825" cy="3993750"/>
          </a:xfrm>
        </p:grpSpPr>
        <p:pic>
          <p:nvPicPr>
            <p:cNvPr id="162" name="Google Shape;162;p22"/>
            <p:cNvPicPr preferRelativeResize="0"/>
            <p:nvPr/>
          </p:nvPicPr>
          <p:blipFill rotWithShape="1">
            <a:blip r:embed="rId3">
              <a:alphaModFix/>
            </a:blip>
            <a:srcRect b="17143"/>
            <a:stretch/>
          </p:blipFill>
          <p:spPr>
            <a:xfrm>
              <a:off x="1414400" y="1807800"/>
              <a:ext cx="1647825" cy="1531100"/>
            </a:xfrm>
            <a:prstGeom prst="rect">
              <a:avLst/>
            </a:prstGeom>
            <a:noFill/>
            <a:ln>
              <a:noFill/>
            </a:ln>
          </p:spPr>
        </p:pic>
        <p:pic>
          <p:nvPicPr>
            <p:cNvPr id="163" name="Google Shape;163;p22"/>
            <p:cNvPicPr preferRelativeResize="0"/>
            <p:nvPr/>
          </p:nvPicPr>
          <p:blipFill rotWithShape="1">
            <a:blip r:embed="rId3">
              <a:alphaModFix/>
            </a:blip>
            <a:srcRect b="17143"/>
            <a:stretch/>
          </p:blipFill>
          <p:spPr>
            <a:xfrm>
              <a:off x="1414400" y="4270450"/>
              <a:ext cx="1647825" cy="1531100"/>
            </a:xfrm>
            <a:prstGeom prst="rect">
              <a:avLst/>
            </a:prstGeom>
            <a:noFill/>
            <a:ln>
              <a:noFill/>
            </a:ln>
          </p:spPr>
        </p:pic>
      </p:grpSp>
      <p:grpSp>
        <p:nvGrpSpPr>
          <p:cNvPr id="164" name="Google Shape;164;p22"/>
          <p:cNvGrpSpPr/>
          <p:nvPr/>
        </p:nvGrpSpPr>
        <p:grpSpPr>
          <a:xfrm>
            <a:off x="6768675" y="1807800"/>
            <a:ext cx="1647825" cy="3993750"/>
            <a:chOff x="1414400" y="1807800"/>
            <a:chExt cx="1647825" cy="3993750"/>
          </a:xfrm>
        </p:grpSpPr>
        <p:pic>
          <p:nvPicPr>
            <p:cNvPr id="165" name="Google Shape;165;p22"/>
            <p:cNvPicPr preferRelativeResize="0"/>
            <p:nvPr/>
          </p:nvPicPr>
          <p:blipFill rotWithShape="1">
            <a:blip r:embed="rId3">
              <a:alphaModFix/>
            </a:blip>
            <a:srcRect b="17143"/>
            <a:stretch/>
          </p:blipFill>
          <p:spPr>
            <a:xfrm>
              <a:off x="1414400" y="1807800"/>
              <a:ext cx="1647825" cy="1531100"/>
            </a:xfrm>
            <a:prstGeom prst="rect">
              <a:avLst/>
            </a:prstGeom>
            <a:noFill/>
            <a:ln>
              <a:noFill/>
            </a:ln>
          </p:spPr>
        </p:pic>
        <p:pic>
          <p:nvPicPr>
            <p:cNvPr id="166" name="Google Shape;166;p22"/>
            <p:cNvPicPr preferRelativeResize="0"/>
            <p:nvPr/>
          </p:nvPicPr>
          <p:blipFill rotWithShape="1">
            <a:blip r:embed="rId3">
              <a:alphaModFix/>
            </a:blip>
            <a:srcRect b="17143"/>
            <a:stretch/>
          </p:blipFill>
          <p:spPr>
            <a:xfrm>
              <a:off x="1414400" y="4270450"/>
              <a:ext cx="1647825" cy="1531100"/>
            </a:xfrm>
            <a:prstGeom prst="rect">
              <a:avLst/>
            </a:prstGeom>
            <a:noFill/>
            <a:ln>
              <a:noFill/>
            </a:ln>
          </p:spPr>
        </p:pic>
      </p:grpSp>
      <p:pic>
        <p:nvPicPr>
          <p:cNvPr id="167" name="Google Shape;167;p22"/>
          <p:cNvPicPr preferRelativeResize="0"/>
          <p:nvPr/>
        </p:nvPicPr>
        <p:blipFill rotWithShape="1">
          <a:blip r:embed="rId3">
            <a:alphaModFix/>
          </a:blip>
          <a:srcRect b="17143"/>
          <a:stretch/>
        </p:blipFill>
        <p:spPr>
          <a:xfrm>
            <a:off x="9445825" y="1807800"/>
            <a:ext cx="1647825" cy="1531100"/>
          </a:xfrm>
          <a:prstGeom prst="rect">
            <a:avLst/>
          </a:prstGeom>
          <a:noFill/>
          <a:ln>
            <a:noFill/>
          </a:ln>
        </p:spPr>
      </p:pic>
      <p:pic>
        <p:nvPicPr>
          <p:cNvPr id="168" name="Google Shape;168;p22"/>
          <p:cNvPicPr preferRelativeResize="0"/>
          <p:nvPr/>
        </p:nvPicPr>
        <p:blipFill rotWithShape="1">
          <a:blip r:embed="rId3">
            <a:alphaModFix/>
          </a:blip>
          <a:srcRect b="17143"/>
          <a:stretch/>
        </p:blipFill>
        <p:spPr>
          <a:xfrm>
            <a:off x="9445825" y="4270450"/>
            <a:ext cx="1647825" cy="1531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3"/>
          <p:cNvSpPr/>
          <p:nvPr/>
        </p:nvSpPr>
        <p:spPr>
          <a:xfrm>
            <a:off x="278400" y="530686"/>
            <a:ext cx="921895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Tinkering with inputs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Button A is one of several inputs on the micro:bit </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Tinker with the program to find other ways that can be used to control the micro:bit</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For each input you use, create a decision box to show your findings.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pic>
        <p:nvPicPr>
          <p:cNvPr id="175" name="Google Shape;175;p23"/>
          <p:cNvPicPr preferRelativeResize="0"/>
          <p:nvPr/>
        </p:nvPicPr>
        <p:blipFill>
          <a:blip r:embed="rId3">
            <a:alphaModFix/>
          </a:blip>
          <a:stretch>
            <a:fillRect/>
          </a:stretch>
        </p:blipFill>
        <p:spPr>
          <a:xfrm>
            <a:off x="9497350" y="218124"/>
            <a:ext cx="2416250" cy="3210876"/>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405</TotalTime>
  <Words>383</Words>
  <Application>Microsoft Macintosh PowerPoint</Application>
  <PresentationFormat>Widescreen</PresentationFormat>
  <Paragraphs>96</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LED Planner</vt:lpstr>
      <vt:lpstr>PowerPoint Presentation</vt:lpstr>
      <vt:lpstr>PowerPoint Presentation</vt:lpstr>
      <vt:lpstr>PowerPoint Presentation</vt:lpstr>
      <vt:lpstr>PowerPoint Presentation</vt:lpstr>
      <vt:lpstr>LED Planner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4</cp:revision>
  <dcterms:modified xsi:type="dcterms:W3CDTF">2019-09-30T14:34:27Z</dcterms:modified>
</cp:coreProperties>
</file>