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58973d0fc7_0_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7" name="Google Shape;207;g58973d0fc7_0_18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Decision - Is the green light showing? Yes - Drive forward No - Stop and wait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g58973d0fc7_0_18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57af3b742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3" name="Google Shape;223;g57af3b7427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g57af3b7427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58973d0fc7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9" name="Google Shape;229;g58973d0fc7_0_20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Disc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g58973d0fc7_0_20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58973d0fc7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5" name="Google Shape;245;g58973d0fc7_0_21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g58973d0fc7_0_21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58973d0fc7_0_2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4" name="Google Shape;264;g58973d0fc7_0_23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g58973d0fc7_0_23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58a5fb1d0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58a5fb1d05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g58a5fb1d05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58a5fb1d05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7" name="Google Shape;277;g58a5fb1d05_0_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g58a5fb1d05_0_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5b4cc3686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4" name="Google Shape;284;g5b4cc3686a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g5b4cc3686a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58973d0fc7_0_2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0" name="Google Shape;290;g58973d0fc7_0_28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g58973d0fc7_0_28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58973d0fc7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6" name="Google Shape;306;g58973d0fc7_0_31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g58973d0fc7_0_31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58973d0fc7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2" name="Google Shape;312;g58973d0fc7_0_4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g58973d0fc7_0_4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58973d0fc7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8" name="Google Shape;328;g58973d0fc7_0_6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g58973d0fc7_0_6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58973d0fc7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g58973d0fc7_0_7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" name="Google Shape;345;g58973d0fc7_0_7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58973d0fc7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0" name="Google Shape;360;g58973d0fc7_0_9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" name="Google Shape;361;g58973d0fc7_0_9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58973d0fc7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6" name="Google Shape;376;g58973d0fc7_0_10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" name="Google Shape;377;g58973d0fc7_0_10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58973d0fc7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2" name="Google Shape;392;g58973d0fc7_0_12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Google Shape;393;g58973d0fc7_0_12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58973d0fc7_0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8" name="Google Shape;408;g58973d0fc7_0_13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9" name="Google Shape;409;g58973d0fc7_0_13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58973d0fc7_0_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4" name="Google Shape;424;g58973d0fc7_0_15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5" name="Google Shape;425;g58973d0fc7_0_15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6d22b973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6d22b9735_0_3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6d22b9735_0_3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3688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8973d0fc7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58973d0fc7_2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An algorithm for making a drink of squash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Patterns: all boxes are connected with arrows; start and stop boxes are oval; action boxes are rectangular; instructions start with a verb in the imperative form; simple word used at beginning and end of program.</a:t>
            </a:r>
            <a:endParaRPr/>
          </a:p>
        </p:txBody>
      </p:sp>
      <p:sp>
        <p:nvSpPr>
          <p:cNvPr id="114" name="Google Shape;114;g58973d0fc7_2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4b93448a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g4b93448af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g4b93448af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4b1c38d76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g4b1c38d769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The decision box usually takes the form of a question which includes the condition. It has two actions that are carried out if the condition is or isn’t met.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g4b1c38d769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58973d0fc7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g58973d0fc7_0_1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The decision box usually takes the form of a question which includes the condition. It has two actions that are carried out if the condition is or isn’t met.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g58973d0fc7_0_1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58973d0fc7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g58973d0fc7_0_3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Disc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g58973d0fc7_0_3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58973d0fc7_0_3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g58973d0fc7_0_30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Disc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g58973d0fc7_0_30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58973d0fc7_0_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g58973d0fc7_0_16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Disc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g58973d0fc7_0_16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92FE47-D537-2C46-88D2-4B49E11FEAD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Electrical conductors 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2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2467812-13BF-5A40-86B7-E13034E45950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468" y="5306667"/>
            <a:ext cx="2304255" cy="10983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4"/>
          <p:cNvSpPr/>
          <p:nvPr/>
        </p:nvSpPr>
        <p:spPr>
          <a:xfrm>
            <a:off x="171163" y="14255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Add the information to this decision box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211" name="Google Shape;211;p24"/>
          <p:cNvSpPr/>
          <p:nvPr/>
        </p:nvSpPr>
        <p:spPr>
          <a:xfrm>
            <a:off x="7666225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24"/>
          <p:cNvSpPr/>
          <p:nvPr/>
        </p:nvSpPr>
        <p:spPr>
          <a:xfrm>
            <a:off x="4347150" y="1566075"/>
            <a:ext cx="3972300" cy="3222900"/>
          </a:xfrm>
          <a:prstGeom prst="diamon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24"/>
          <p:cNvSpPr txBox="1"/>
          <p:nvPr/>
        </p:nvSpPr>
        <p:spPr>
          <a:xfrm>
            <a:off x="5396450" y="2199400"/>
            <a:ext cx="1911300" cy="13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214" name="Google Shape;214;p24"/>
          <p:cNvCxnSpPr>
            <a:stCxn id="212" idx="1"/>
          </p:cNvCxnSpPr>
          <p:nvPr/>
        </p:nvCxnSpPr>
        <p:spPr>
          <a:xfrm flipH="1">
            <a:off x="2716950" y="3177525"/>
            <a:ext cx="1630200" cy="1442700"/>
          </a:xfrm>
          <a:prstGeom prst="bentConnector3">
            <a:avLst>
              <a:gd name="adj1" fmla="val 101149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215" name="Google Shape;215;p24"/>
          <p:cNvSpPr/>
          <p:nvPr/>
        </p:nvSpPr>
        <p:spPr>
          <a:xfrm>
            <a:off x="318550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24"/>
          <p:cNvSpPr txBox="1"/>
          <p:nvPr/>
        </p:nvSpPr>
        <p:spPr>
          <a:xfrm>
            <a:off x="410950" y="4620225"/>
            <a:ext cx="41799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17" name="Google Shape;217;p24"/>
          <p:cNvSpPr txBox="1"/>
          <p:nvPr/>
        </p:nvSpPr>
        <p:spPr>
          <a:xfrm>
            <a:off x="30870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Yes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218" name="Google Shape;218;p24"/>
          <p:cNvCxnSpPr>
            <a:stCxn id="212" idx="3"/>
          </p:cNvCxnSpPr>
          <p:nvPr/>
        </p:nvCxnSpPr>
        <p:spPr>
          <a:xfrm>
            <a:off x="8319450" y="3177525"/>
            <a:ext cx="1705500" cy="1442700"/>
          </a:xfrm>
          <a:prstGeom prst="bentConnector3">
            <a:avLst>
              <a:gd name="adj1" fmla="val 100001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219" name="Google Shape;219;p24"/>
          <p:cNvSpPr txBox="1"/>
          <p:nvPr/>
        </p:nvSpPr>
        <p:spPr>
          <a:xfrm>
            <a:off x="7859200" y="4620225"/>
            <a:ext cx="39723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20" name="Google Shape;220;p24"/>
          <p:cNvSpPr txBox="1"/>
          <p:nvPr/>
        </p:nvSpPr>
        <p:spPr>
          <a:xfrm>
            <a:off x="87082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No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5"/>
          <p:cNvSpPr/>
          <p:nvPr/>
        </p:nvSpPr>
        <p:spPr>
          <a:xfrm>
            <a:off x="454651" y="416100"/>
            <a:ext cx="112827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Testing electrical conductivity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did we test if a material was an electrical conductor in our previous lesson?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did we know if it was/wasn’t an electrical conductor?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Can you represent this using a decision box?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6"/>
          <p:cNvSpPr/>
          <p:nvPr/>
        </p:nvSpPr>
        <p:spPr>
          <a:xfrm>
            <a:off x="171176" y="142550"/>
            <a:ext cx="116604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How to test if a material is an electrical conductor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233" name="Google Shape;233;p26"/>
          <p:cNvSpPr/>
          <p:nvPr/>
        </p:nvSpPr>
        <p:spPr>
          <a:xfrm>
            <a:off x="7666225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26"/>
          <p:cNvSpPr/>
          <p:nvPr/>
        </p:nvSpPr>
        <p:spPr>
          <a:xfrm>
            <a:off x="4347150" y="1566075"/>
            <a:ext cx="3972300" cy="3222900"/>
          </a:xfrm>
          <a:prstGeom prst="diamon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26"/>
          <p:cNvSpPr txBox="1"/>
          <p:nvPr/>
        </p:nvSpPr>
        <p:spPr>
          <a:xfrm>
            <a:off x="5396450" y="2199400"/>
            <a:ext cx="1911300" cy="13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236" name="Google Shape;236;p26"/>
          <p:cNvCxnSpPr>
            <a:stCxn id="234" idx="1"/>
          </p:cNvCxnSpPr>
          <p:nvPr/>
        </p:nvCxnSpPr>
        <p:spPr>
          <a:xfrm flipH="1">
            <a:off x="2716950" y="3177525"/>
            <a:ext cx="1630200" cy="1442700"/>
          </a:xfrm>
          <a:prstGeom prst="bentConnector3">
            <a:avLst>
              <a:gd name="adj1" fmla="val 101149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237" name="Google Shape;237;p26"/>
          <p:cNvSpPr/>
          <p:nvPr/>
        </p:nvSpPr>
        <p:spPr>
          <a:xfrm>
            <a:off x="318550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26"/>
          <p:cNvSpPr txBox="1"/>
          <p:nvPr/>
        </p:nvSpPr>
        <p:spPr>
          <a:xfrm>
            <a:off x="410950" y="4620225"/>
            <a:ext cx="41799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39" name="Google Shape;239;p26"/>
          <p:cNvSpPr txBox="1"/>
          <p:nvPr/>
        </p:nvSpPr>
        <p:spPr>
          <a:xfrm>
            <a:off x="30870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Yes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240" name="Google Shape;240;p26"/>
          <p:cNvCxnSpPr>
            <a:stCxn id="234" idx="3"/>
          </p:cNvCxnSpPr>
          <p:nvPr/>
        </p:nvCxnSpPr>
        <p:spPr>
          <a:xfrm>
            <a:off x="8319450" y="3177525"/>
            <a:ext cx="1705500" cy="1442700"/>
          </a:xfrm>
          <a:prstGeom prst="bentConnector3">
            <a:avLst>
              <a:gd name="adj1" fmla="val 100001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241" name="Google Shape;241;p26"/>
          <p:cNvSpPr txBox="1"/>
          <p:nvPr/>
        </p:nvSpPr>
        <p:spPr>
          <a:xfrm>
            <a:off x="7859200" y="4620225"/>
            <a:ext cx="39723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42" name="Google Shape;242;p26"/>
          <p:cNvSpPr txBox="1"/>
          <p:nvPr/>
        </p:nvSpPr>
        <p:spPr>
          <a:xfrm>
            <a:off x="87082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No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7"/>
          <p:cNvSpPr/>
          <p:nvPr/>
        </p:nvSpPr>
        <p:spPr>
          <a:xfrm>
            <a:off x="171176" y="142550"/>
            <a:ext cx="116604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How to test if a material is an electrical conductor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249" name="Google Shape;249;p27"/>
          <p:cNvSpPr/>
          <p:nvPr/>
        </p:nvSpPr>
        <p:spPr>
          <a:xfrm>
            <a:off x="7666225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27"/>
          <p:cNvSpPr/>
          <p:nvPr/>
        </p:nvSpPr>
        <p:spPr>
          <a:xfrm>
            <a:off x="4347150" y="1566075"/>
            <a:ext cx="3972300" cy="3222900"/>
          </a:xfrm>
          <a:prstGeom prst="diamon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27"/>
          <p:cNvSpPr txBox="1"/>
          <p:nvPr/>
        </p:nvSpPr>
        <p:spPr>
          <a:xfrm>
            <a:off x="5396450" y="2199400"/>
            <a:ext cx="1911300" cy="13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252" name="Google Shape;252;p27"/>
          <p:cNvCxnSpPr>
            <a:stCxn id="250" idx="1"/>
          </p:cNvCxnSpPr>
          <p:nvPr/>
        </p:nvCxnSpPr>
        <p:spPr>
          <a:xfrm flipH="1">
            <a:off x="2716950" y="3177525"/>
            <a:ext cx="1630200" cy="1442700"/>
          </a:xfrm>
          <a:prstGeom prst="bentConnector3">
            <a:avLst>
              <a:gd name="adj1" fmla="val 101149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253" name="Google Shape;253;p27"/>
          <p:cNvSpPr/>
          <p:nvPr/>
        </p:nvSpPr>
        <p:spPr>
          <a:xfrm>
            <a:off x="318550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27"/>
          <p:cNvSpPr txBox="1"/>
          <p:nvPr/>
        </p:nvSpPr>
        <p:spPr>
          <a:xfrm>
            <a:off x="410950" y="4620225"/>
            <a:ext cx="41799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55" name="Google Shape;255;p27"/>
          <p:cNvSpPr txBox="1"/>
          <p:nvPr/>
        </p:nvSpPr>
        <p:spPr>
          <a:xfrm>
            <a:off x="30870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Yes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256" name="Google Shape;256;p27"/>
          <p:cNvCxnSpPr>
            <a:stCxn id="250" idx="3"/>
          </p:cNvCxnSpPr>
          <p:nvPr/>
        </p:nvCxnSpPr>
        <p:spPr>
          <a:xfrm>
            <a:off x="8319450" y="3177525"/>
            <a:ext cx="1705500" cy="1442700"/>
          </a:xfrm>
          <a:prstGeom prst="bentConnector3">
            <a:avLst>
              <a:gd name="adj1" fmla="val 100001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257" name="Google Shape;257;p27"/>
          <p:cNvSpPr txBox="1"/>
          <p:nvPr/>
        </p:nvSpPr>
        <p:spPr>
          <a:xfrm>
            <a:off x="7859200" y="4620225"/>
            <a:ext cx="39723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58" name="Google Shape;258;p27"/>
          <p:cNvSpPr txBox="1"/>
          <p:nvPr/>
        </p:nvSpPr>
        <p:spPr>
          <a:xfrm>
            <a:off x="87082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No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59" name="Google Shape;259;p27"/>
          <p:cNvSpPr txBox="1"/>
          <p:nvPr/>
        </p:nvSpPr>
        <p:spPr>
          <a:xfrm>
            <a:off x="5396450" y="2073650"/>
            <a:ext cx="1911300" cy="12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Does the circuit have an output?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60" name="Google Shape;260;p27"/>
          <p:cNvSpPr txBox="1"/>
          <p:nvPr/>
        </p:nvSpPr>
        <p:spPr>
          <a:xfrm>
            <a:off x="318550" y="4596825"/>
            <a:ext cx="4272300" cy="12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The material is an electrical conductor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61" name="Google Shape;261;p27"/>
          <p:cNvSpPr txBox="1"/>
          <p:nvPr/>
        </p:nvSpPr>
        <p:spPr>
          <a:xfrm>
            <a:off x="7666225" y="4596825"/>
            <a:ext cx="4272300" cy="12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The material is not an electrical conductor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8"/>
          <p:cNvSpPr/>
          <p:nvPr/>
        </p:nvSpPr>
        <p:spPr>
          <a:xfrm>
            <a:off x="454651" y="416100"/>
            <a:ext cx="112827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Writing algorithms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Create a flowchart algorithm for how to use an electrical circuit to test 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if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a material is an electrical conductor.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steps did we complete in order to carry out the test?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rules should we follow when creating our flowchart algorithm?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9"/>
          <p:cNvSpPr/>
          <p:nvPr/>
        </p:nvSpPr>
        <p:spPr>
          <a:xfrm>
            <a:off x="1" y="0"/>
            <a:ext cx="112827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274" name="Google Shape;27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83225" y="133229"/>
            <a:ext cx="4632575" cy="659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0"/>
          <p:cNvSpPr/>
          <p:nvPr/>
        </p:nvSpPr>
        <p:spPr>
          <a:xfrm>
            <a:off x="1" y="0"/>
            <a:ext cx="112827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281" name="Google Shape;281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87450" y="0"/>
            <a:ext cx="462169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1"/>
          <p:cNvSpPr/>
          <p:nvPr/>
        </p:nvSpPr>
        <p:spPr>
          <a:xfrm>
            <a:off x="454651" y="416100"/>
            <a:ext cx="112827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Evaluating algorithms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We can consider our algorithms accurate if other people can use them.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should we do if someone finds our algorithms are difficult to follow?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Is there only one way of writing a flowchart algorithms for testing if materials are electrical conductors?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2"/>
          <p:cNvSpPr/>
          <p:nvPr/>
        </p:nvSpPr>
        <p:spPr>
          <a:xfrm>
            <a:off x="7666225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p32"/>
          <p:cNvSpPr/>
          <p:nvPr/>
        </p:nvSpPr>
        <p:spPr>
          <a:xfrm>
            <a:off x="171163" y="14255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Silent selection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295" name="Google Shape;295;p32"/>
          <p:cNvSpPr/>
          <p:nvPr/>
        </p:nvSpPr>
        <p:spPr>
          <a:xfrm>
            <a:off x="4347150" y="1566075"/>
            <a:ext cx="3972300" cy="3222900"/>
          </a:xfrm>
          <a:prstGeom prst="diamon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p32"/>
          <p:cNvSpPr txBox="1"/>
          <p:nvPr/>
        </p:nvSpPr>
        <p:spPr>
          <a:xfrm>
            <a:off x="5107213" y="2199400"/>
            <a:ext cx="2497800" cy="13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Can you explain what selection is?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297" name="Google Shape;297;p32"/>
          <p:cNvCxnSpPr>
            <a:stCxn id="295" idx="1"/>
          </p:cNvCxnSpPr>
          <p:nvPr/>
        </p:nvCxnSpPr>
        <p:spPr>
          <a:xfrm flipH="1">
            <a:off x="2716950" y="3177525"/>
            <a:ext cx="1630200" cy="1442700"/>
          </a:xfrm>
          <a:prstGeom prst="bentConnector3">
            <a:avLst>
              <a:gd name="adj1" fmla="val 101149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298" name="Google Shape;298;p32"/>
          <p:cNvSpPr/>
          <p:nvPr/>
        </p:nvSpPr>
        <p:spPr>
          <a:xfrm>
            <a:off x="318550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32"/>
          <p:cNvSpPr txBox="1"/>
          <p:nvPr/>
        </p:nvSpPr>
        <p:spPr>
          <a:xfrm>
            <a:off x="410950" y="4620225"/>
            <a:ext cx="41799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Stick your thumbs up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00" name="Google Shape;300;p32"/>
          <p:cNvSpPr txBox="1"/>
          <p:nvPr/>
        </p:nvSpPr>
        <p:spPr>
          <a:xfrm>
            <a:off x="30870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Yes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301" name="Google Shape;301;p32"/>
          <p:cNvCxnSpPr>
            <a:stCxn id="295" idx="3"/>
          </p:cNvCxnSpPr>
          <p:nvPr/>
        </p:nvCxnSpPr>
        <p:spPr>
          <a:xfrm>
            <a:off x="8319450" y="3177525"/>
            <a:ext cx="1705200" cy="1442700"/>
          </a:xfrm>
          <a:prstGeom prst="bentConnector3">
            <a:avLst>
              <a:gd name="adj1" fmla="val 100001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302" name="Google Shape;302;p32"/>
          <p:cNvSpPr txBox="1"/>
          <p:nvPr/>
        </p:nvSpPr>
        <p:spPr>
          <a:xfrm>
            <a:off x="7859200" y="4620225"/>
            <a:ext cx="39723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Stick your thumbs down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03" name="Google Shape;303;p32"/>
          <p:cNvSpPr txBox="1"/>
          <p:nvPr/>
        </p:nvSpPr>
        <p:spPr>
          <a:xfrm>
            <a:off x="87082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No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how selection is represented in flowcharts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and use decision boxes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create flowcharts algorithms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how selection is represented in flowcharts.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and use decision boxes.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create flowcharts algorithms.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34"/>
          <p:cNvSpPr/>
          <p:nvPr/>
        </p:nvSpPr>
        <p:spPr>
          <a:xfrm>
            <a:off x="7666225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34"/>
          <p:cNvSpPr/>
          <p:nvPr/>
        </p:nvSpPr>
        <p:spPr>
          <a:xfrm>
            <a:off x="171163" y="14255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Decision boxes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317" name="Google Shape;317;p34"/>
          <p:cNvSpPr/>
          <p:nvPr/>
        </p:nvSpPr>
        <p:spPr>
          <a:xfrm>
            <a:off x="4347150" y="1566075"/>
            <a:ext cx="3972300" cy="3222900"/>
          </a:xfrm>
          <a:prstGeom prst="diamon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p34"/>
          <p:cNvSpPr txBox="1"/>
          <p:nvPr/>
        </p:nvSpPr>
        <p:spPr>
          <a:xfrm>
            <a:off x="5396450" y="2199400"/>
            <a:ext cx="1911300" cy="13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Does the circuit have an output?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319" name="Google Shape;319;p34"/>
          <p:cNvCxnSpPr>
            <a:stCxn id="317" idx="1"/>
          </p:cNvCxnSpPr>
          <p:nvPr/>
        </p:nvCxnSpPr>
        <p:spPr>
          <a:xfrm flipH="1">
            <a:off x="2716950" y="3177525"/>
            <a:ext cx="1630200" cy="1442700"/>
          </a:xfrm>
          <a:prstGeom prst="bentConnector3">
            <a:avLst>
              <a:gd name="adj1" fmla="val 101149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320" name="Google Shape;320;p34"/>
          <p:cNvSpPr/>
          <p:nvPr/>
        </p:nvSpPr>
        <p:spPr>
          <a:xfrm>
            <a:off x="318550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p34"/>
          <p:cNvSpPr txBox="1"/>
          <p:nvPr/>
        </p:nvSpPr>
        <p:spPr>
          <a:xfrm>
            <a:off x="410950" y="4620225"/>
            <a:ext cx="41799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Count to 30 in threes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22" name="Google Shape;322;p34"/>
          <p:cNvSpPr txBox="1"/>
          <p:nvPr/>
        </p:nvSpPr>
        <p:spPr>
          <a:xfrm>
            <a:off x="30870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Yes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323" name="Google Shape;323;p34"/>
          <p:cNvCxnSpPr>
            <a:stCxn id="317" idx="3"/>
          </p:cNvCxnSpPr>
          <p:nvPr/>
        </p:nvCxnSpPr>
        <p:spPr>
          <a:xfrm>
            <a:off x="8319450" y="3177525"/>
            <a:ext cx="1705200" cy="1442700"/>
          </a:xfrm>
          <a:prstGeom prst="bentConnector3">
            <a:avLst>
              <a:gd name="adj1" fmla="val 100001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324" name="Google Shape;324;p34"/>
          <p:cNvSpPr txBox="1"/>
          <p:nvPr/>
        </p:nvSpPr>
        <p:spPr>
          <a:xfrm>
            <a:off x="7859200" y="4620225"/>
            <a:ext cx="39723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Count back from 40 in fours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25" name="Google Shape;325;p34"/>
          <p:cNvSpPr txBox="1"/>
          <p:nvPr/>
        </p:nvSpPr>
        <p:spPr>
          <a:xfrm>
            <a:off x="87082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No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35"/>
          <p:cNvSpPr/>
          <p:nvPr/>
        </p:nvSpPr>
        <p:spPr>
          <a:xfrm>
            <a:off x="7666225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35"/>
          <p:cNvSpPr/>
          <p:nvPr/>
        </p:nvSpPr>
        <p:spPr>
          <a:xfrm>
            <a:off x="171163" y="14255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Decision boxes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333" name="Google Shape;333;p35"/>
          <p:cNvSpPr/>
          <p:nvPr/>
        </p:nvSpPr>
        <p:spPr>
          <a:xfrm>
            <a:off x="4347150" y="1566075"/>
            <a:ext cx="3972300" cy="3222900"/>
          </a:xfrm>
          <a:prstGeom prst="diamon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35"/>
          <p:cNvSpPr txBox="1"/>
          <p:nvPr/>
        </p:nvSpPr>
        <p:spPr>
          <a:xfrm>
            <a:off x="5396450" y="2199400"/>
            <a:ext cx="1911300" cy="13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Does the circuit have an output?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335" name="Google Shape;335;p35"/>
          <p:cNvCxnSpPr>
            <a:stCxn id="333" idx="1"/>
          </p:cNvCxnSpPr>
          <p:nvPr/>
        </p:nvCxnSpPr>
        <p:spPr>
          <a:xfrm flipH="1">
            <a:off x="2716950" y="3177525"/>
            <a:ext cx="1630200" cy="1442700"/>
          </a:xfrm>
          <a:prstGeom prst="bentConnector3">
            <a:avLst>
              <a:gd name="adj1" fmla="val 101149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336" name="Google Shape;336;p35"/>
          <p:cNvSpPr/>
          <p:nvPr/>
        </p:nvSpPr>
        <p:spPr>
          <a:xfrm>
            <a:off x="318550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" name="Google Shape;337;p35"/>
          <p:cNvSpPr txBox="1"/>
          <p:nvPr/>
        </p:nvSpPr>
        <p:spPr>
          <a:xfrm>
            <a:off x="410950" y="4620225"/>
            <a:ext cx="41799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Count back from 30 in threes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38" name="Google Shape;338;p35"/>
          <p:cNvSpPr txBox="1"/>
          <p:nvPr/>
        </p:nvSpPr>
        <p:spPr>
          <a:xfrm>
            <a:off x="30870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Yes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339" name="Google Shape;339;p35"/>
          <p:cNvCxnSpPr>
            <a:stCxn id="333" idx="3"/>
          </p:cNvCxnSpPr>
          <p:nvPr/>
        </p:nvCxnSpPr>
        <p:spPr>
          <a:xfrm>
            <a:off x="8319450" y="3177525"/>
            <a:ext cx="1705200" cy="1442700"/>
          </a:xfrm>
          <a:prstGeom prst="bentConnector3">
            <a:avLst>
              <a:gd name="adj1" fmla="val 100001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340" name="Google Shape;340;p35"/>
          <p:cNvSpPr txBox="1"/>
          <p:nvPr/>
        </p:nvSpPr>
        <p:spPr>
          <a:xfrm>
            <a:off x="7783000" y="4772625"/>
            <a:ext cx="39723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Count to 40 in fours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41" name="Google Shape;341;p35"/>
          <p:cNvSpPr txBox="1"/>
          <p:nvPr/>
        </p:nvSpPr>
        <p:spPr>
          <a:xfrm>
            <a:off x="87082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No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36"/>
          <p:cNvSpPr/>
          <p:nvPr/>
        </p:nvSpPr>
        <p:spPr>
          <a:xfrm>
            <a:off x="7666225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p36"/>
          <p:cNvSpPr/>
          <p:nvPr/>
        </p:nvSpPr>
        <p:spPr>
          <a:xfrm>
            <a:off x="171163" y="14255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Decision boxes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349" name="Google Shape;349;p36"/>
          <p:cNvSpPr/>
          <p:nvPr/>
        </p:nvSpPr>
        <p:spPr>
          <a:xfrm>
            <a:off x="4347150" y="1566075"/>
            <a:ext cx="3972300" cy="3222900"/>
          </a:xfrm>
          <a:prstGeom prst="diamon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p36"/>
          <p:cNvSpPr txBox="1"/>
          <p:nvPr/>
        </p:nvSpPr>
        <p:spPr>
          <a:xfrm>
            <a:off x="5396450" y="2199400"/>
            <a:ext cx="1911300" cy="13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Does the circuit have an output?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351" name="Google Shape;351;p36"/>
          <p:cNvCxnSpPr>
            <a:stCxn id="349" idx="1"/>
          </p:cNvCxnSpPr>
          <p:nvPr/>
        </p:nvCxnSpPr>
        <p:spPr>
          <a:xfrm flipH="1">
            <a:off x="2716950" y="3177525"/>
            <a:ext cx="1630200" cy="1442700"/>
          </a:xfrm>
          <a:prstGeom prst="bentConnector3">
            <a:avLst>
              <a:gd name="adj1" fmla="val 101149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352" name="Google Shape;352;p36"/>
          <p:cNvSpPr/>
          <p:nvPr/>
        </p:nvSpPr>
        <p:spPr>
          <a:xfrm>
            <a:off x="318550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36"/>
          <p:cNvSpPr txBox="1"/>
          <p:nvPr/>
        </p:nvSpPr>
        <p:spPr>
          <a:xfrm>
            <a:off x="410950" y="4620225"/>
            <a:ext cx="41799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Count to 200 in tens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54" name="Google Shape;354;p36"/>
          <p:cNvSpPr txBox="1"/>
          <p:nvPr/>
        </p:nvSpPr>
        <p:spPr>
          <a:xfrm>
            <a:off x="30870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Yes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355" name="Google Shape;355;p36"/>
          <p:cNvCxnSpPr>
            <a:stCxn id="349" idx="3"/>
          </p:cNvCxnSpPr>
          <p:nvPr/>
        </p:nvCxnSpPr>
        <p:spPr>
          <a:xfrm>
            <a:off x="8319450" y="3177525"/>
            <a:ext cx="1705200" cy="1442700"/>
          </a:xfrm>
          <a:prstGeom prst="bentConnector3">
            <a:avLst>
              <a:gd name="adj1" fmla="val 100001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356" name="Google Shape;356;p36"/>
          <p:cNvSpPr txBox="1"/>
          <p:nvPr/>
        </p:nvSpPr>
        <p:spPr>
          <a:xfrm>
            <a:off x="7859200" y="4620225"/>
            <a:ext cx="39723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Count back from 65 in fives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57" name="Google Shape;357;p36"/>
          <p:cNvSpPr txBox="1"/>
          <p:nvPr/>
        </p:nvSpPr>
        <p:spPr>
          <a:xfrm>
            <a:off x="87082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No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37"/>
          <p:cNvSpPr/>
          <p:nvPr/>
        </p:nvSpPr>
        <p:spPr>
          <a:xfrm>
            <a:off x="7666225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p37"/>
          <p:cNvSpPr/>
          <p:nvPr/>
        </p:nvSpPr>
        <p:spPr>
          <a:xfrm>
            <a:off x="171163" y="14255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Decision boxes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365" name="Google Shape;365;p37"/>
          <p:cNvSpPr/>
          <p:nvPr/>
        </p:nvSpPr>
        <p:spPr>
          <a:xfrm>
            <a:off x="4347150" y="1566075"/>
            <a:ext cx="3972300" cy="3222900"/>
          </a:xfrm>
          <a:prstGeom prst="diamon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37"/>
          <p:cNvSpPr txBox="1"/>
          <p:nvPr/>
        </p:nvSpPr>
        <p:spPr>
          <a:xfrm>
            <a:off x="5396450" y="2199400"/>
            <a:ext cx="1911300" cy="13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Does the circuit have an output?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367" name="Google Shape;367;p37"/>
          <p:cNvCxnSpPr>
            <a:stCxn id="365" idx="1"/>
          </p:cNvCxnSpPr>
          <p:nvPr/>
        </p:nvCxnSpPr>
        <p:spPr>
          <a:xfrm flipH="1">
            <a:off x="2716950" y="3177525"/>
            <a:ext cx="1630200" cy="1442700"/>
          </a:xfrm>
          <a:prstGeom prst="bentConnector3">
            <a:avLst>
              <a:gd name="adj1" fmla="val 101149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368" name="Google Shape;368;p37"/>
          <p:cNvSpPr/>
          <p:nvPr/>
        </p:nvSpPr>
        <p:spPr>
          <a:xfrm>
            <a:off x="318550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" name="Google Shape;369;p37"/>
          <p:cNvSpPr txBox="1"/>
          <p:nvPr/>
        </p:nvSpPr>
        <p:spPr>
          <a:xfrm>
            <a:off x="410950" y="4620225"/>
            <a:ext cx="41799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Count back from 150  in tens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70" name="Google Shape;370;p37"/>
          <p:cNvSpPr txBox="1"/>
          <p:nvPr/>
        </p:nvSpPr>
        <p:spPr>
          <a:xfrm>
            <a:off x="30870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Yes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371" name="Google Shape;371;p37"/>
          <p:cNvCxnSpPr>
            <a:stCxn id="365" idx="3"/>
          </p:cNvCxnSpPr>
          <p:nvPr/>
        </p:nvCxnSpPr>
        <p:spPr>
          <a:xfrm>
            <a:off x="8319450" y="3177525"/>
            <a:ext cx="1705200" cy="1442700"/>
          </a:xfrm>
          <a:prstGeom prst="bentConnector3">
            <a:avLst>
              <a:gd name="adj1" fmla="val 100001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372" name="Google Shape;372;p37"/>
          <p:cNvSpPr txBox="1"/>
          <p:nvPr/>
        </p:nvSpPr>
        <p:spPr>
          <a:xfrm>
            <a:off x="7859200" y="4620225"/>
            <a:ext cx="39723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Count to 150 in thirties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73" name="Google Shape;373;p37"/>
          <p:cNvSpPr txBox="1"/>
          <p:nvPr/>
        </p:nvSpPr>
        <p:spPr>
          <a:xfrm>
            <a:off x="87082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No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38"/>
          <p:cNvSpPr/>
          <p:nvPr/>
        </p:nvSpPr>
        <p:spPr>
          <a:xfrm>
            <a:off x="7666225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38"/>
          <p:cNvSpPr/>
          <p:nvPr/>
        </p:nvSpPr>
        <p:spPr>
          <a:xfrm>
            <a:off x="171163" y="14255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Decision boxes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81" name="Google Shape;381;p38"/>
          <p:cNvSpPr/>
          <p:nvPr/>
        </p:nvSpPr>
        <p:spPr>
          <a:xfrm>
            <a:off x="4347150" y="1566075"/>
            <a:ext cx="3972300" cy="3222900"/>
          </a:xfrm>
          <a:prstGeom prst="diamon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38"/>
          <p:cNvSpPr txBox="1"/>
          <p:nvPr/>
        </p:nvSpPr>
        <p:spPr>
          <a:xfrm>
            <a:off x="5396450" y="2199400"/>
            <a:ext cx="1911300" cy="13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Does the circuit have an output?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383" name="Google Shape;383;p38"/>
          <p:cNvCxnSpPr>
            <a:stCxn id="381" idx="1"/>
          </p:cNvCxnSpPr>
          <p:nvPr/>
        </p:nvCxnSpPr>
        <p:spPr>
          <a:xfrm flipH="1">
            <a:off x="2716950" y="3177525"/>
            <a:ext cx="1630200" cy="1442700"/>
          </a:xfrm>
          <a:prstGeom prst="bentConnector3">
            <a:avLst>
              <a:gd name="adj1" fmla="val 101149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384" name="Google Shape;384;p38"/>
          <p:cNvSpPr/>
          <p:nvPr/>
        </p:nvSpPr>
        <p:spPr>
          <a:xfrm>
            <a:off x="318550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" name="Google Shape;385;p38"/>
          <p:cNvSpPr txBox="1"/>
          <p:nvPr/>
        </p:nvSpPr>
        <p:spPr>
          <a:xfrm>
            <a:off x="410950" y="4620225"/>
            <a:ext cx="41799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Count to 140 in twenties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86" name="Google Shape;386;p38"/>
          <p:cNvSpPr txBox="1"/>
          <p:nvPr/>
        </p:nvSpPr>
        <p:spPr>
          <a:xfrm>
            <a:off x="30870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Yes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387" name="Google Shape;387;p38"/>
          <p:cNvCxnSpPr>
            <a:stCxn id="381" idx="3"/>
          </p:cNvCxnSpPr>
          <p:nvPr/>
        </p:nvCxnSpPr>
        <p:spPr>
          <a:xfrm>
            <a:off x="8319450" y="3177525"/>
            <a:ext cx="1705200" cy="1442700"/>
          </a:xfrm>
          <a:prstGeom prst="bentConnector3">
            <a:avLst>
              <a:gd name="adj1" fmla="val 100001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388" name="Google Shape;388;p38"/>
          <p:cNvSpPr txBox="1"/>
          <p:nvPr/>
        </p:nvSpPr>
        <p:spPr>
          <a:xfrm>
            <a:off x="7859200" y="4620225"/>
            <a:ext cx="39723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Count back from 130 in tens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89" name="Google Shape;389;p38"/>
          <p:cNvSpPr txBox="1"/>
          <p:nvPr/>
        </p:nvSpPr>
        <p:spPr>
          <a:xfrm>
            <a:off x="87082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No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39"/>
          <p:cNvSpPr/>
          <p:nvPr/>
        </p:nvSpPr>
        <p:spPr>
          <a:xfrm>
            <a:off x="7666225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" name="Google Shape;396;p39"/>
          <p:cNvSpPr/>
          <p:nvPr/>
        </p:nvSpPr>
        <p:spPr>
          <a:xfrm>
            <a:off x="171163" y="14255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Decision boxes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97" name="Google Shape;397;p39"/>
          <p:cNvSpPr/>
          <p:nvPr/>
        </p:nvSpPr>
        <p:spPr>
          <a:xfrm>
            <a:off x="4347150" y="1566075"/>
            <a:ext cx="3972300" cy="3222900"/>
          </a:xfrm>
          <a:prstGeom prst="diamon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8" name="Google Shape;398;p39"/>
          <p:cNvSpPr txBox="1"/>
          <p:nvPr/>
        </p:nvSpPr>
        <p:spPr>
          <a:xfrm>
            <a:off x="5396450" y="2199400"/>
            <a:ext cx="1911300" cy="13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Does the circuit have an output?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399" name="Google Shape;399;p39"/>
          <p:cNvCxnSpPr>
            <a:stCxn id="397" idx="1"/>
          </p:cNvCxnSpPr>
          <p:nvPr/>
        </p:nvCxnSpPr>
        <p:spPr>
          <a:xfrm flipH="1">
            <a:off x="2716950" y="3177525"/>
            <a:ext cx="1630200" cy="1442700"/>
          </a:xfrm>
          <a:prstGeom prst="bentConnector3">
            <a:avLst>
              <a:gd name="adj1" fmla="val 101149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400" name="Google Shape;400;p39"/>
          <p:cNvSpPr/>
          <p:nvPr/>
        </p:nvSpPr>
        <p:spPr>
          <a:xfrm>
            <a:off x="318550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p39"/>
          <p:cNvSpPr txBox="1"/>
          <p:nvPr/>
        </p:nvSpPr>
        <p:spPr>
          <a:xfrm>
            <a:off x="410950" y="4620225"/>
            <a:ext cx="41799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Count to 30 in threes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402" name="Google Shape;402;p39"/>
          <p:cNvSpPr txBox="1"/>
          <p:nvPr/>
        </p:nvSpPr>
        <p:spPr>
          <a:xfrm>
            <a:off x="30870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Yes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403" name="Google Shape;403;p39"/>
          <p:cNvCxnSpPr>
            <a:stCxn id="397" idx="3"/>
          </p:cNvCxnSpPr>
          <p:nvPr/>
        </p:nvCxnSpPr>
        <p:spPr>
          <a:xfrm>
            <a:off x="8319450" y="3177525"/>
            <a:ext cx="1705200" cy="1442700"/>
          </a:xfrm>
          <a:prstGeom prst="bentConnector3">
            <a:avLst>
              <a:gd name="adj1" fmla="val 100001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404" name="Google Shape;404;p39"/>
          <p:cNvSpPr txBox="1"/>
          <p:nvPr/>
        </p:nvSpPr>
        <p:spPr>
          <a:xfrm>
            <a:off x="7859200" y="4620225"/>
            <a:ext cx="39723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Count back from 40 in fours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405" name="Google Shape;405;p39"/>
          <p:cNvSpPr txBox="1"/>
          <p:nvPr/>
        </p:nvSpPr>
        <p:spPr>
          <a:xfrm>
            <a:off x="87082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No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40"/>
          <p:cNvSpPr/>
          <p:nvPr/>
        </p:nvSpPr>
        <p:spPr>
          <a:xfrm>
            <a:off x="7666225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2" name="Google Shape;412;p40"/>
          <p:cNvSpPr/>
          <p:nvPr/>
        </p:nvSpPr>
        <p:spPr>
          <a:xfrm>
            <a:off x="171163" y="14255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Decision boxes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413" name="Google Shape;413;p40"/>
          <p:cNvSpPr/>
          <p:nvPr/>
        </p:nvSpPr>
        <p:spPr>
          <a:xfrm>
            <a:off x="4347150" y="1566075"/>
            <a:ext cx="3972300" cy="3222900"/>
          </a:xfrm>
          <a:prstGeom prst="diamon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" name="Google Shape;414;p40"/>
          <p:cNvSpPr txBox="1"/>
          <p:nvPr/>
        </p:nvSpPr>
        <p:spPr>
          <a:xfrm>
            <a:off x="5396450" y="2199400"/>
            <a:ext cx="1911300" cy="13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Does the circuit have an output?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415" name="Google Shape;415;p40"/>
          <p:cNvCxnSpPr>
            <a:stCxn id="413" idx="1"/>
          </p:cNvCxnSpPr>
          <p:nvPr/>
        </p:nvCxnSpPr>
        <p:spPr>
          <a:xfrm flipH="1">
            <a:off x="2716950" y="3177525"/>
            <a:ext cx="1630200" cy="1442700"/>
          </a:xfrm>
          <a:prstGeom prst="bentConnector3">
            <a:avLst>
              <a:gd name="adj1" fmla="val 101149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416" name="Google Shape;416;p40"/>
          <p:cNvSpPr/>
          <p:nvPr/>
        </p:nvSpPr>
        <p:spPr>
          <a:xfrm>
            <a:off x="318550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" name="Google Shape;417;p40"/>
          <p:cNvSpPr txBox="1"/>
          <p:nvPr/>
        </p:nvSpPr>
        <p:spPr>
          <a:xfrm>
            <a:off x="410950" y="4620225"/>
            <a:ext cx="41799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Count to 500 in fifties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418" name="Google Shape;418;p40"/>
          <p:cNvSpPr txBox="1"/>
          <p:nvPr/>
        </p:nvSpPr>
        <p:spPr>
          <a:xfrm>
            <a:off x="30870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Yes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419" name="Google Shape;419;p40"/>
          <p:cNvCxnSpPr>
            <a:stCxn id="413" idx="3"/>
          </p:cNvCxnSpPr>
          <p:nvPr/>
        </p:nvCxnSpPr>
        <p:spPr>
          <a:xfrm>
            <a:off x="8319450" y="3177525"/>
            <a:ext cx="1705200" cy="1442700"/>
          </a:xfrm>
          <a:prstGeom prst="bentConnector3">
            <a:avLst>
              <a:gd name="adj1" fmla="val 100001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420" name="Google Shape;420;p40"/>
          <p:cNvSpPr txBox="1"/>
          <p:nvPr/>
        </p:nvSpPr>
        <p:spPr>
          <a:xfrm>
            <a:off x="7859200" y="4620225"/>
            <a:ext cx="39723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Count back from 200 in twenty-fives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421" name="Google Shape;421;p40"/>
          <p:cNvSpPr txBox="1"/>
          <p:nvPr/>
        </p:nvSpPr>
        <p:spPr>
          <a:xfrm>
            <a:off x="87082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No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41"/>
          <p:cNvSpPr/>
          <p:nvPr/>
        </p:nvSpPr>
        <p:spPr>
          <a:xfrm>
            <a:off x="7666225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8" name="Google Shape;428;p41"/>
          <p:cNvSpPr/>
          <p:nvPr/>
        </p:nvSpPr>
        <p:spPr>
          <a:xfrm>
            <a:off x="171163" y="14255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Decision boxes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429" name="Google Shape;429;p41"/>
          <p:cNvSpPr/>
          <p:nvPr/>
        </p:nvSpPr>
        <p:spPr>
          <a:xfrm>
            <a:off x="4347150" y="1566075"/>
            <a:ext cx="3972300" cy="3222900"/>
          </a:xfrm>
          <a:prstGeom prst="diamon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0" name="Google Shape;430;p41"/>
          <p:cNvSpPr txBox="1"/>
          <p:nvPr/>
        </p:nvSpPr>
        <p:spPr>
          <a:xfrm>
            <a:off x="5396450" y="2199400"/>
            <a:ext cx="1911300" cy="13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Does the circuit have an output?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431" name="Google Shape;431;p41"/>
          <p:cNvCxnSpPr>
            <a:stCxn id="429" idx="1"/>
          </p:cNvCxnSpPr>
          <p:nvPr/>
        </p:nvCxnSpPr>
        <p:spPr>
          <a:xfrm flipH="1">
            <a:off x="2716950" y="3177525"/>
            <a:ext cx="1630200" cy="1442700"/>
          </a:xfrm>
          <a:prstGeom prst="bentConnector3">
            <a:avLst>
              <a:gd name="adj1" fmla="val 101149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432" name="Google Shape;432;p41"/>
          <p:cNvSpPr/>
          <p:nvPr/>
        </p:nvSpPr>
        <p:spPr>
          <a:xfrm>
            <a:off x="318550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3" name="Google Shape;433;p41"/>
          <p:cNvSpPr txBox="1"/>
          <p:nvPr/>
        </p:nvSpPr>
        <p:spPr>
          <a:xfrm>
            <a:off x="410950" y="4620225"/>
            <a:ext cx="41799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Count to 60 in sixes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434" name="Google Shape;434;p41"/>
          <p:cNvSpPr txBox="1"/>
          <p:nvPr/>
        </p:nvSpPr>
        <p:spPr>
          <a:xfrm>
            <a:off x="30870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Yes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435" name="Google Shape;435;p41"/>
          <p:cNvCxnSpPr>
            <a:stCxn id="429" idx="3"/>
          </p:cNvCxnSpPr>
          <p:nvPr/>
        </p:nvCxnSpPr>
        <p:spPr>
          <a:xfrm>
            <a:off x="8319450" y="3177525"/>
            <a:ext cx="1705200" cy="1442700"/>
          </a:xfrm>
          <a:prstGeom prst="bentConnector3">
            <a:avLst>
              <a:gd name="adj1" fmla="val 100001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436" name="Google Shape;436;p41"/>
          <p:cNvSpPr txBox="1"/>
          <p:nvPr/>
        </p:nvSpPr>
        <p:spPr>
          <a:xfrm>
            <a:off x="7859200" y="4620225"/>
            <a:ext cx="39723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Count  back from 110 in elevens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437" name="Google Shape;437;p41"/>
          <p:cNvSpPr txBox="1"/>
          <p:nvPr/>
        </p:nvSpPr>
        <p:spPr>
          <a:xfrm>
            <a:off x="87082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No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>
              <a:lnSpc>
                <a:spcPct val="106650"/>
              </a:lnSpc>
            </a:pPr>
            <a:r>
              <a:rPr lang="en-GB" sz="4000" b="1" dirty="0"/>
              <a:t>Licensing information:</a:t>
            </a:r>
          </a:p>
          <a:p>
            <a:pPr lvl="0">
              <a:lnSpc>
                <a:spcPct val="106650"/>
              </a:lnSpc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r>
              <a:rPr lang="en-GB" sz="3200" dirty="0"/>
              <a:t>Published by the Micro:bit Educational Foundation </a:t>
            </a:r>
            <a:r>
              <a:rPr lang="en-GB" sz="3200" dirty="0">
                <a:hlinkClick r:id="rId3"/>
              </a:rPr>
              <a:t>microbit.org</a:t>
            </a:r>
            <a:r>
              <a:rPr lang="en-GB" sz="3200" dirty="0"/>
              <a:t> under the following Creative Commons licence:</a:t>
            </a:r>
            <a:br>
              <a:rPr lang="en-GB" sz="3200" dirty="0"/>
            </a:br>
            <a:endParaRPr lang="en-GB" sz="3200" dirty="0"/>
          </a:p>
          <a:p>
            <a:r>
              <a:rPr lang="en-GB" sz="3200" dirty="0"/>
              <a:t>Attribution-</a:t>
            </a:r>
            <a:r>
              <a:rPr lang="en-GB" sz="3200" dirty="0" err="1"/>
              <a:t>ShareAlike</a:t>
            </a:r>
            <a:r>
              <a:rPr lang="en-GB" sz="3200" dirty="0"/>
              <a:t> 4.0 International (CC BY-SA 4.0)</a:t>
            </a:r>
            <a:br>
              <a:rPr lang="en-GB" sz="3200" dirty="0"/>
            </a:br>
            <a:r>
              <a:rPr lang="en-GB" sz="3200" u="sng" dirty="0">
                <a:hlinkClick r:id="rId4"/>
              </a:rPr>
              <a:t>https://creativecommons.org/licenses/by-sa/4.0/</a:t>
            </a:r>
            <a:r>
              <a:rPr lang="en-GB" sz="3200" dirty="0"/>
              <a:t>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550484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4924150" y="152000"/>
            <a:ext cx="2256000" cy="626700"/>
          </a:xfrm>
          <a:prstGeom prst="ellipse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7"/>
          <p:cNvSpPr txBox="1"/>
          <p:nvPr/>
        </p:nvSpPr>
        <p:spPr>
          <a:xfrm>
            <a:off x="5183650" y="106400"/>
            <a:ext cx="17370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104400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start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18" name="Google Shape;118;p17"/>
          <p:cNvSpPr/>
          <p:nvPr/>
        </p:nvSpPr>
        <p:spPr>
          <a:xfrm>
            <a:off x="1349125" y="1276425"/>
            <a:ext cx="9538800" cy="5655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7"/>
          <p:cNvSpPr/>
          <p:nvPr/>
        </p:nvSpPr>
        <p:spPr>
          <a:xfrm>
            <a:off x="1349125" y="3371075"/>
            <a:ext cx="9538800" cy="5655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17"/>
          <p:cNvSpPr/>
          <p:nvPr/>
        </p:nvSpPr>
        <p:spPr>
          <a:xfrm>
            <a:off x="1343800" y="4368875"/>
            <a:ext cx="9538800" cy="5655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17"/>
          <p:cNvSpPr/>
          <p:nvPr/>
        </p:nvSpPr>
        <p:spPr>
          <a:xfrm>
            <a:off x="4924150" y="6224150"/>
            <a:ext cx="2256000" cy="626700"/>
          </a:xfrm>
          <a:prstGeom prst="ellipse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17"/>
          <p:cNvSpPr txBox="1"/>
          <p:nvPr/>
        </p:nvSpPr>
        <p:spPr>
          <a:xfrm>
            <a:off x="1654000" y="1200225"/>
            <a:ext cx="95334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104400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Get a glass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23" name="Google Shape;123;p17"/>
          <p:cNvSpPr txBox="1"/>
          <p:nvPr/>
        </p:nvSpPr>
        <p:spPr>
          <a:xfrm>
            <a:off x="5183650" y="6178550"/>
            <a:ext cx="17370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104400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stop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24" name="Google Shape;124;p17"/>
          <p:cNvSpPr/>
          <p:nvPr/>
        </p:nvSpPr>
        <p:spPr>
          <a:xfrm>
            <a:off x="1349125" y="2339650"/>
            <a:ext cx="9538800" cy="5655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17"/>
          <p:cNvSpPr txBox="1"/>
          <p:nvPr/>
        </p:nvSpPr>
        <p:spPr>
          <a:xfrm>
            <a:off x="1343800" y="2263450"/>
            <a:ext cx="95334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104400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Pour a small amount of squash into the glass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26" name="Google Shape;126;p17"/>
          <p:cNvSpPr txBox="1"/>
          <p:nvPr/>
        </p:nvSpPr>
        <p:spPr>
          <a:xfrm>
            <a:off x="1349200" y="4352850"/>
            <a:ext cx="95388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104400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Add ice cubes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27" name="Google Shape;127;p17"/>
          <p:cNvSpPr txBox="1"/>
          <p:nvPr/>
        </p:nvSpPr>
        <p:spPr>
          <a:xfrm>
            <a:off x="1349200" y="3294875"/>
            <a:ext cx="95388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104400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Add cold water to the glass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28" name="Google Shape;128;p17"/>
          <p:cNvSpPr/>
          <p:nvPr/>
        </p:nvSpPr>
        <p:spPr>
          <a:xfrm>
            <a:off x="1349200" y="5334625"/>
            <a:ext cx="9533400" cy="5655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17"/>
          <p:cNvSpPr txBox="1"/>
          <p:nvPr/>
        </p:nvSpPr>
        <p:spPr>
          <a:xfrm>
            <a:off x="1349200" y="5290475"/>
            <a:ext cx="95388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104400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Drink and wash glass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130" name="Google Shape;130;p17"/>
          <p:cNvCxnSpPr/>
          <p:nvPr/>
        </p:nvCxnSpPr>
        <p:spPr>
          <a:xfrm>
            <a:off x="6122950" y="1841925"/>
            <a:ext cx="0" cy="49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31" name="Google Shape;131;p17"/>
          <p:cNvCxnSpPr/>
          <p:nvPr/>
        </p:nvCxnSpPr>
        <p:spPr>
          <a:xfrm>
            <a:off x="6118482" y="2856550"/>
            <a:ext cx="0" cy="49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32" name="Google Shape;132;p17"/>
          <p:cNvCxnSpPr/>
          <p:nvPr/>
        </p:nvCxnSpPr>
        <p:spPr>
          <a:xfrm>
            <a:off x="6096000" y="3865763"/>
            <a:ext cx="0" cy="49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33" name="Google Shape;133;p17"/>
          <p:cNvCxnSpPr/>
          <p:nvPr/>
        </p:nvCxnSpPr>
        <p:spPr>
          <a:xfrm>
            <a:off x="6096000" y="4831500"/>
            <a:ext cx="0" cy="49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34" name="Google Shape;134;p17"/>
          <p:cNvCxnSpPr/>
          <p:nvPr/>
        </p:nvCxnSpPr>
        <p:spPr>
          <a:xfrm>
            <a:off x="6134650" y="707600"/>
            <a:ext cx="0" cy="49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35" name="Google Shape;135;p17"/>
          <p:cNvCxnSpPr/>
          <p:nvPr/>
        </p:nvCxnSpPr>
        <p:spPr>
          <a:xfrm>
            <a:off x="6096000" y="5726450"/>
            <a:ext cx="0" cy="49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Selection</a:t>
            </a:r>
            <a:endParaRPr sz="4000" b="1" dirty="0">
              <a:solidFill>
                <a:schemeClr val="dk1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does the term selection mean?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How did we use selection in the previous lesson?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other examples of selection can you give?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  <p:pic>
        <p:nvPicPr>
          <p:cNvPr id="142" name="Google Shape;14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72728" y="4253475"/>
            <a:ext cx="2228700" cy="2261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9"/>
          <p:cNvSpPr/>
          <p:nvPr/>
        </p:nvSpPr>
        <p:spPr>
          <a:xfrm>
            <a:off x="171163" y="14255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Decision boxes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49" name="Google Shape;149;p19"/>
          <p:cNvSpPr/>
          <p:nvPr/>
        </p:nvSpPr>
        <p:spPr>
          <a:xfrm>
            <a:off x="4347150" y="1566075"/>
            <a:ext cx="3972300" cy="3222900"/>
          </a:xfrm>
          <a:prstGeom prst="diamon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19"/>
          <p:cNvSpPr txBox="1"/>
          <p:nvPr/>
        </p:nvSpPr>
        <p:spPr>
          <a:xfrm>
            <a:off x="5396450" y="2199400"/>
            <a:ext cx="1911300" cy="13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Is the green man on?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151" name="Google Shape;151;p19"/>
          <p:cNvCxnSpPr>
            <a:stCxn id="149" idx="1"/>
          </p:cNvCxnSpPr>
          <p:nvPr/>
        </p:nvCxnSpPr>
        <p:spPr>
          <a:xfrm flipH="1">
            <a:off x="2716950" y="3177525"/>
            <a:ext cx="1630200" cy="1442700"/>
          </a:xfrm>
          <a:prstGeom prst="bentConnector3">
            <a:avLst>
              <a:gd name="adj1" fmla="val 101149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152" name="Google Shape;152;p19"/>
          <p:cNvSpPr/>
          <p:nvPr/>
        </p:nvSpPr>
        <p:spPr>
          <a:xfrm>
            <a:off x="1086775" y="4696425"/>
            <a:ext cx="3504000" cy="5655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19"/>
          <p:cNvSpPr txBox="1"/>
          <p:nvPr/>
        </p:nvSpPr>
        <p:spPr>
          <a:xfrm>
            <a:off x="1162975" y="4620225"/>
            <a:ext cx="33354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Cross the road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54" name="Google Shape;154;p19"/>
          <p:cNvSpPr txBox="1"/>
          <p:nvPr/>
        </p:nvSpPr>
        <p:spPr>
          <a:xfrm>
            <a:off x="30870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Yes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155" name="Google Shape;155;p19"/>
          <p:cNvCxnSpPr>
            <a:stCxn id="149" idx="3"/>
          </p:cNvCxnSpPr>
          <p:nvPr/>
        </p:nvCxnSpPr>
        <p:spPr>
          <a:xfrm>
            <a:off x="8319450" y="3177525"/>
            <a:ext cx="1705200" cy="1442700"/>
          </a:xfrm>
          <a:prstGeom prst="bentConnector3">
            <a:avLst>
              <a:gd name="adj1" fmla="val 100001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156" name="Google Shape;156;p19"/>
          <p:cNvSpPr/>
          <p:nvPr/>
        </p:nvSpPr>
        <p:spPr>
          <a:xfrm>
            <a:off x="8003500" y="4696425"/>
            <a:ext cx="3504000" cy="5655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9"/>
          <p:cNvSpPr txBox="1"/>
          <p:nvPr/>
        </p:nvSpPr>
        <p:spPr>
          <a:xfrm>
            <a:off x="8087800" y="4620225"/>
            <a:ext cx="33354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Wait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58" name="Google Shape;158;p19"/>
          <p:cNvSpPr txBox="1"/>
          <p:nvPr/>
        </p:nvSpPr>
        <p:spPr>
          <a:xfrm>
            <a:off x="87082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No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159" name="Google Shape;15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49850" y="142550"/>
            <a:ext cx="2228700" cy="2261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0"/>
          <p:cNvSpPr/>
          <p:nvPr/>
        </p:nvSpPr>
        <p:spPr>
          <a:xfrm>
            <a:off x="7666225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0"/>
          <p:cNvSpPr/>
          <p:nvPr/>
        </p:nvSpPr>
        <p:spPr>
          <a:xfrm>
            <a:off x="171163" y="14255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Decision boxes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67" name="Google Shape;167;p20"/>
          <p:cNvSpPr/>
          <p:nvPr/>
        </p:nvSpPr>
        <p:spPr>
          <a:xfrm>
            <a:off x="4347150" y="1566075"/>
            <a:ext cx="3972300" cy="3222900"/>
          </a:xfrm>
          <a:prstGeom prst="diamon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20"/>
          <p:cNvSpPr txBox="1"/>
          <p:nvPr/>
        </p:nvSpPr>
        <p:spPr>
          <a:xfrm>
            <a:off x="5396450" y="2199400"/>
            <a:ext cx="1911300" cy="13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Is the class working hard?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169" name="Google Shape;169;p20"/>
          <p:cNvCxnSpPr>
            <a:stCxn id="167" idx="1"/>
          </p:cNvCxnSpPr>
          <p:nvPr/>
        </p:nvCxnSpPr>
        <p:spPr>
          <a:xfrm flipH="1">
            <a:off x="2716950" y="3177525"/>
            <a:ext cx="1630200" cy="1442700"/>
          </a:xfrm>
          <a:prstGeom prst="bentConnector3">
            <a:avLst>
              <a:gd name="adj1" fmla="val 101149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170" name="Google Shape;170;p20"/>
          <p:cNvSpPr/>
          <p:nvPr/>
        </p:nvSpPr>
        <p:spPr>
          <a:xfrm>
            <a:off x="318550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20"/>
          <p:cNvSpPr txBox="1"/>
          <p:nvPr/>
        </p:nvSpPr>
        <p:spPr>
          <a:xfrm>
            <a:off x="318550" y="4620225"/>
            <a:ext cx="41799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Go out to break early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72" name="Google Shape;172;p20"/>
          <p:cNvSpPr txBox="1"/>
          <p:nvPr/>
        </p:nvSpPr>
        <p:spPr>
          <a:xfrm>
            <a:off x="30870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Yes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173" name="Google Shape;173;p20"/>
          <p:cNvCxnSpPr>
            <a:stCxn id="167" idx="3"/>
          </p:cNvCxnSpPr>
          <p:nvPr/>
        </p:nvCxnSpPr>
        <p:spPr>
          <a:xfrm>
            <a:off x="8319450" y="3177525"/>
            <a:ext cx="1705200" cy="1442700"/>
          </a:xfrm>
          <a:prstGeom prst="bentConnector3">
            <a:avLst>
              <a:gd name="adj1" fmla="val 100001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174" name="Google Shape;174;p20"/>
          <p:cNvSpPr txBox="1"/>
          <p:nvPr/>
        </p:nvSpPr>
        <p:spPr>
          <a:xfrm>
            <a:off x="7859200" y="4620225"/>
            <a:ext cx="39723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Stay in for five minutes at break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75" name="Google Shape;175;p20"/>
          <p:cNvSpPr txBox="1"/>
          <p:nvPr/>
        </p:nvSpPr>
        <p:spPr>
          <a:xfrm>
            <a:off x="87082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No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1"/>
          <p:cNvSpPr/>
          <p:nvPr/>
        </p:nvSpPr>
        <p:spPr>
          <a:xfrm>
            <a:off x="7666225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21"/>
          <p:cNvSpPr/>
          <p:nvPr/>
        </p:nvSpPr>
        <p:spPr>
          <a:xfrm>
            <a:off x="171163" y="14255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Decision boxes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83" name="Google Shape;183;p21"/>
          <p:cNvSpPr/>
          <p:nvPr/>
        </p:nvSpPr>
        <p:spPr>
          <a:xfrm>
            <a:off x="4347150" y="1566075"/>
            <a:ext cx="3972300" cy="3222900"/>
          </a:xfrm>
          <a:prstGeom prst="diamon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1"/>
          <p:cNvSpPr txBox="1"/>
          <p:nvPr/>
        </p:nvSpPr>
        <p:spPr>
          <a:xfrm>
            <a:off x="5396450" y="2199400"/>
            <a:ext cx="1911300" cy="13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Does the circuit have an output?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185" name="Google Shape;185;p21"/>
          <p:cNvCxnSpPr>
            <a:stCxn id="183" idx="1"/>
          </p:cNvCxnSpPr>
          <p:nvPr/>
        </p:nvCxnSpPr>
        <p:spPr>
          <a:xfrm flipH="1">
            <a:off x="2716950" y="3177525"/>
            <a:ext cx="1630200" cy="1442700"/>
          </a:xfrm>
          <a:prstGeom prst="bentConnector3">
            <a:avLst>
              <a:gd name="adj1" fmla="val 101149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186" name="Google Shape;186;p21"/>
          <p:cNvSpPr/>
          <p:nvPr/>
        </p:nvSpPr>
        <p:spPr>
          <a:xfrm>
            <a:off x="318550" y="4696425"/>
            <a:ext cx="4272300" cy="1037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21"/>
          <p:cNvSpPr txBox="1"/>
          <p:nvPr/>
        </p:nvSpPr>
        <p:spPr>
          <a:xfrm>
            <a:off x="410950" y="4620225"/>
            <a:ext cx="41799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Count to 30 in threes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88" name="Google Shape;188;p21"/>
          <p:cNvSpPr txBox="1"/>
          <p:nvPr/>
        </p:nvSpPr>
        <p:spPr>
          <a:xfrm>
            <a:off x="30870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Yes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189" name="Google Shape;189;p21"/>
          <p:cNvCxnSpPr>
            <a:stCxn id="183" idx="3"/>
          </p:cNvCxnSpPr>
          <p:nvPr/>
        </p:nvCxnSpPr>
        <p:spPr>
          <a:xfrm>
            <a:off x="8319450" y="3177525"/>
            <a:ext cx="1705200" cy="1442700"/>
          </a:xfrm>
          <a:prstGeom prst="bentConnector3">
            <a:avLst>
              <a:gd name="adj1" fmla="val 100001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190" name="Google Shape;190;p21"/>
          <p:cNvSpPr txBox="1"/>
          <p:nvPr/>
        </p:nvSpPr>
        <p:spPr>
          <a:xfrm>
            <a:off x="7859200" y="4620225"/>
            <a:ext cx="39723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Count back from 20 in twos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91" name="Google Shape;191;p21"/>
          <p:cNvSpPr txBox="1"/>
          <p:nvPr/>
        </p:nvSpPr>
        <p:spPr>
          <a:xfrm>
            <a:off x="8708288" y="2423400"/>
            <a:ext cx="8712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No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2"/>
          <p:cNvSpPr/>
          <p:nvPr/>
        </p:nvSpPr>
        <p:spPr>
          <a:xfrm>
            <a:off x="133701" y="168825"/>
            <a:ext cx="117648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Creating decision boxes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98" name="Google Shape;19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41550" y="1405300"/>
            <a:ext cx="6689183" cy="5016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3"/>
          <p:cNvSpPr/>
          <p:nvPr/>
        </p:nvSpPr>
        <p:spPr>
          <a:xfrm>
            <a:off x="133701" y="168825"/>
            <a:ext cx="117648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Creating decision boxes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826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4000"/>
              <a:buFont typeface="Questrial"/>
              <a:buChar char="●"/>
            </a:pPr>
            <a:r>
              <a:rPr lang="en-US" sz="4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condition needs to be met in the picture?</a:t>
            </a:r>
            <a:endParaRPr sz="4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826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4000"/>
              <a:buFont typeface="Questrial"/>
              <a:buChar char="●"/>
            </a:pPr>
            <a:r>
              <a:rPr lang="en-US" sz="4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action is carried out if the condition is met?</a:t>
            </a:r>
            <a:endParaRPr sz="4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826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4000"/>
              <a:buFont typeface="Questrial"/>
              <a:buChar char="●"/>
            </a:pPr>
            <a:r>
              <a:rPr lang="en-US" sz="4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action is carried out if the condition isn’t met?</a:t>
            </a:r>
            <a:endParaRPr sz="4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766</Words>
  <Application>Microsoft Macintosh PowerPoint</Application>
  <PresentationFormat>Widescreen</PresentationFormat>
  <Paragraphs>254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4</cp:revision>
  <dcterms:modified xsi:type="dcterms:W3CDTF">2019-09-30T07:11:27Z</dcterms:modified>
</cp:coreProperties>
</file>