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autoCompressPictures="0">
  <p:sldMasterIdLst>
    <p:sldMasterId id="2147483661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7" r:id="rId16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63"/>
  </p:normalViewPr>
  <p:slideViewPr>
    <p:cSldViewPr snapToGrid="0" snapToObjects="1">
      <p:cViewPr varScale="1">
        <p:scale>
          <a:sx n="117" d="100"/>
          <a:sy n="117" d="100"/>
        </p:scale>
        <p:origin x="36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93" name="Google Shape;9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4eb763ff5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7" name="Google Shape;157;g4eb763ff56_0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8" name="Google Shape;158;g4eb763ff56_0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4e75cceec7_0_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4" name="Google Shape;164;g4e75cceec7_0_54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5" name="Google Shape;165;g4e75cceec7_0_54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4e75cceec7_0_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Google Shape;170;g4e75cceec7_0_4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1" name="Google Shape;171;g4e75cceec7_0_4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4e75cceec7_0_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7" name="Google Shape;177;g4e75cceec7_0_36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8" name="Google Shape;178;g4e75cceec7_0_36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4eb763ff56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4" name="Google Shape;184;g4eb763ff56_0_7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5" name="Google Shape;185;g4eb763ff56_0_7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495084b5b7_0_1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9" name="Google Shape;189;g495084b5b7_0_167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0" name="Google Shape;190;g495084b5b7_0_167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240582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49a64b5986_0_4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g49a64b5986_0_49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g49a64b5986_0_49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4b93448af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3" name="Google Shape;113;g4b93448afc_0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Google Shape;114;g4b93448afc_0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4e75cceec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9" name="Google Shape;119;g4e75cceec7_0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0" name="Google Shape;120;g4e75cceec7_0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4e75cceec7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5" name="Google Shape;125;g4e75cceec7_0_1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Bot: </a:t>
            </a:r>
            <a:r>
              <a:rPr lang="en-US" sz="110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a program on the Internet that interacts with systems or users, can act like a player in some video games.</a:t>
            </a:r>
            <a:br>
              <a:rPr lang="en-US" sz="110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</a:br>
            <a:r>
              <a:rPr lang="en-US" sz="110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Virus: a piece of code which is capable of copying itself, can corrupt a computing system or destroy data.</a:t>
            </a:r>
            <a:endParaRPr sz="1100">
              <a:solidFill>
                <a:srgbClr val="22222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 sz="110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Bug: an error in a computer program or system.</a:t>
            </a:r>
            <a:endParaRPr sz="1100">
              <a:solidFill>
                <a:srgbClr val="22222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 sz="110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Rootkit: a set of software tools that enable an unauthorised user to gain control of a computer system without being detected.</a:t>
            </a:r>
            <a:endParaRPr sz="1100">
              <a:solidFill>
                <a:srgbClr val="22222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 sz="110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Trojan Horse: </a:t>
            </a:r>
            <a:r>
              <a:rPr lang="en-US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a dangerous program that hides  within other applications,  can be hidden in a program that states it can clean your computer but instead introduces viruses </a:t>
            </a:r>
            <a:endParaRPr>
              <a:solidFill>
                <a:srgbClr val="22222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>
              <a:solidFill>
                <a:srgbClr val="22222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Google Shape;126;g4e75cceec7_0_1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4e75cceec7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2" name="Google Shape;132;g4e75cceec7_0_21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3" name="Google Shape;133;g4e75cceec7_0_21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4e7efe633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8" name="Google Shape;138;g4e7efe633a_0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9" name="Google Shape;139;g4e7efe633a_0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4f496c54e1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4" name="Google Shape;144;g4f496c54e1_0_7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" name="Google Shape;145;g4f496c54e1_0_7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4e75cceec7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1" name="Google Shape;151;g4e75cceec7_0_26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2" name="Google Shape;152;g4e75cceec7_0_26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rge quote">
  <p:cSld name="Large quote">
    <p:bg>
      <p:bgPr>
        <a:solidFill>
          <a:srgbClr val="FACB47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body" idx="1"/>
          </p:nvPr>
        </p:nvSpPr>
        <p:spPr>
          <a:xfrm>
            <a:off x="768000" y="2294400"/>
            <a:ext cx="10579255" cy="229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>
              <a:lnSpc>
                <a:spcPct val="103685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4104"/>
              <a:buFont typeface="Noto Sans Symbols"/>
              <a:buNone/>
              <a:defRPr sz="5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2140800" y="3734400"/>
            <a:ext cx="7838341" cy="12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>
              <a:lnSpc>
                <a:spcPct val="233291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8" name="Google Shape;68;p11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2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Google Shape;75;p12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3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4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4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8" name="Google Shape;88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ull image">
  <p:cSld name="full imag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>
            <a:spLocks noGrp="1"/>
          </p:cNvSpPr>
          <p:nvPr>
            <p:ph type="pic" idx="2"/>
          </p:nvPr>
        </p:nvSpPr>
        <p:spPr>
          <a:xfrm>
            <a:off x="0" y="1"/>
            <a:ext cx="12191875" cy="686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40" cy="55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9pPr>
          </a:lstStyle>
          <a:p>
            <a:endParaRPr/>
          </a:p>
        </p:txBody>
      </p:sp>
      <p:pic>
        <p:nvPicPr>
          <p:cNvPr id="21" name="Google Shape;21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155896" y="6278356"/>
            <a:ext cx="912248" cy="460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6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8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0" name="Google Shape;50;p8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bc.co.uk/news/av/technology-47032600/the-pewdiepie-hackers-could-hacking-printers-ruin-your-life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microbit.org/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sa/4.0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csc.gov.uk/topics/cyber-attacks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5"/>
          <p:cNvSpPr/>
          <p:nvPr/>
        </p:nvSpPr>
        <p:spPr>
          <a:xfrm>
            <a:off x="578589" y="1651028"/>
            <a:ext cx="11134337" cy="3477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 b="1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Cyber Security</a:t>
            </a:r>
            <a:endParaRPr b="1" dirty="0">
              <a:latin typeface="+mj-lt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b="0" i="0" u="none" strike="noStrike" cap="none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Teacher lesson guide </a:t>
            </a:r>
            <a:endParaRPr sz="6000" b="0" i="0" u="none" strike="noStrike" cap="none" dirty="0">
              <a:solidFill>
                <a:schemeClr val="lt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Lesson 1</a:t>
            </a:r>
            <a:endParaRPr sz="6000" dirty="0">
              <a:solidFill>
                <a:schemeClr val="lt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</p:txBody>
      </p:sp>
      <p:pic>
        <p:nvPicPr>
          <p:cNvPr id="96" name="Google Shape;96;p15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8933200" y="4664970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5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6268264" y="5387311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5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10484279" y="388269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5"/>
          <p:cNvPicPr preferRelativeResize="0"/>
          <p:nvPr/>
        </p:nvPicPr>
        <p:blipFill rotWithShape="1">
          <a:blip r:embed="rId4">
            <a:alphaModFix amt="5000"/>
          </a:blip>
          <a:srcRect/>
          <a:stretch/>
        </p:blipFill>
        <p:spPr>
          <a:xfrm rot="-1168137">
            <a:off x="3275646" y="4901076"/>
            <a:ext cx="866231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15"/>
          <p:cNvPicPr preferRelativeResize="0"/>
          <p:nvPr/>
        </p:nvPicPr>
        <p:blipFill rotWithShape="1">
          <a:blip r:embed="rId5">
            <a:alphaModFix amt="5000"/>
          </a:blip>
          <a:srcRect/>
          <a:stretch/>
        </p:blipFill>
        <p:spPr>
          <a:xfrm rot="-2090590" flipH="1">
            <a:off x="838950" y="4940120"/>
            <a:ext cx="1033233" cy="6120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15"/>
          <p:cNvPicPr preferRelativeResize="0"/>
          <p:nvPr/>
        </p:nvPicPr>
        <p:blipFill rotWithShape="1">
          <a:blip r:embed="rId6">
            <a:alphaModFix amt="5000"/>
          </a:blip>
          <a:srcRect/>
          <a:stretch/>
        </p:blipFill>
        <p:spPr>
          <a:xfrm rot="1801578">
            <a:off x="5443054" y="666436"/>
            <a:ext cx="830446" cy="6421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5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379877" y="2249455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5"/>
          <p:cNvPicPr preferRelativeResize="0"/>
          <p:nvPr/>
        </p:nvPicPr>
        <p:blipFill rotWithShape="1">
          <a:blip r:embed="rId4">
            <a:alphaModFix amt="5000"/>
          </a:blip>
          <a:srcRect/>
          <a:stretch/>
        </p:blipFill>
        <p:spPr>
          <a:xfrm rot="-1168133">
            <a:off x="1542324" y="271567"/>
            <a:ext cx="866232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5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234597" y="5306675"/>
            <a:ext cx="2737635" cy="13823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4"/>
          <p:cNvSpPr/>
          <p:nvPr/>
        </p:nvSpPr>
        <p:spPr>
          <a:xfrm>
            <a:off x="283525" y="367400"/>
            <a:ext cx="11406600" cy="631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Hacking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5720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32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Computer Misuse Act (UK): </a:t>
            </a:r>
            <a:r>
              <a:rPr lang="en-GB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you can be sent to prison for up to 14 years and / or face a large fine for malicious hacking.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30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Watch </a:t>
            </a:r>
            <a:r>
              <a:rPr lang="en-US" sz="3000" b="1" u="sng" dirty="0">
                <a:solidFill>
                  <a:schemeClr val="hlink"/>
                </a:solidFill>
                <a:latin typeface="+mj-lt"/>
                <a:ea typeface="Questrial"/>
                <a:cs typeface="Questrial"/>
                <a:sym typeface="Questrial"/>
                <a:hlinkClick r:id="rId3"/>
              </a:rPr>
              <a:t>this BBC video</a:t>
            </a:r>
            <a:r>
              <a:rPr lang="en-US" sz="30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 about 2 teenage hackers </a:t>
            </a:r>
            <a:endParaRPr sz="3000" b="1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 b="1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 b="1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 b="1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30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6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pic>
        <p:nvPicPr>
          <p:cNvPr id="161" name="Google Shape;161;p24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1875" y="3061600"/>
            <a:ext cx="5964875" cy="3429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5"/>
          <p:cNvSpPr/>
          <p:nvPr/>
        </p:nvSpPr>
        <p:spPr>
          <a:xfrm>
            <a:off x="283525" y="367400"/>
            <a:ext cx="11406600" cy="631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Cyber Security: A Career?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191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000"/>
              <a:buFont typeface="Questrial"/>
              <a:buChar char="●"/>
            </a:pPr>
            <a:r>
              <a:rPr lang="en-US" sz="30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Ethical Hacking is now a career. What do you ‘ethical hacking’ means?  </a:t>
            </a:r>
            <a:endParaRPr sz="30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191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000"/>
              <a:buFont typeface="Questrial"/>
              <a:buChar char="●"/>
            </a:pPr>
            <a:r>
              <a:rPr lang="en-US" sz="30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Ethical or white hat hackers locate weaknesses and vulnerabilities of computer systems by trying to hack them. </a:t>
            </a:r>
            <a:endParaRPr sz="30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191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000"/>
              <a:buFont typeface="Questrial"/>
              <a:buChar char="●"/>
            </a:pPr>
            <a:r>
              <a:rPr lang="en-US" sz="30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This helps companies to protect their computer systems from hackers. </a:t>
            </a:r>
            <a:endParaRPr sz="30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191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000"/>
              <a:buFont typeface="Questrial"/>
              <a:buChar char="●"/>
            </a:pPr>
            <a:r>
              <a:rPr lang="en-US" sz="30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An ethical hacker’s starting salary can be £30K+ </a:t>
            </a:r>
            <a:endParaRPr sz="30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6"/>
          <p:cNvSpPr txBox="1"/>
          <p:nvPr/>
        </p:nvSpPr>
        <p:spPr>
          <a:xfrm>
            <a:off x="317400" y="400050"/>
            <a:ext cx="11528100" cy="466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Ethical or ‘White Hat’ Hacking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latin typeface="+mj-lt"/>
            </a:endParaRPr>
          </a:p>
        </p:txBody>
      </p:sp>
      <p:pic>
        <p:nvPicPr>
          <p:cNvPr id="174" name="Google Shape;174;p26"/>
          <p:cNvPicPr preferRelativeResize="0"/>
          <p:nvPr/>
        </p:nvPicPr>
        <p:blipFill rotWithShape="1">
          <a:blip r:embed="rId3">
            <a:alphaModFix/>
          </a:blip>
          <a:srcRect l="28119" t="26888" r="26882" b="25137"/>
          <a:stretch/>
        </p:blipFill>
        <p:spPr>
          <a:xfrm>
            <a:off x="2815050" y="1160425"/>
            <a:ext cx="6561898" cy="4262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7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Beat the hacker 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6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b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</a:br>
            <a:b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</a:b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pic>
        <p:nvPicPr>
          <p:cNvPr id="181" name="Google Shape;181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55175" y="1099725"/>
            <a:ext cx="5081650" cy="5510624"/>
          </a:xfrm>
          <a:prstGeom prst="rect">
            <a:avLst/>
          </a:prstGeom>
          <a:noFill/>
          <a:ln w="9525" cap="flat" cmpd="sng">
            <a:solidFill>
              <a:srgbClr val="666666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8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Learning objectives revisited: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understand about the importance of cyber security in the world today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be able to explain what is meant by the term ‘ethical hacking’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understand how to </a:t>
            </a:r>
            <a:r>
              <a:rPr lang="en-US" sz="3200" dirty="0" err="1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recognise</a:t>
            </a: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 potential malware attacks and how to protect data and devices.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31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>
              <a:lnSpc>
                <a:spcPct val="106650"/>
              </a:lnSpc>
              <a:buSzPts val="1100"/>
            </a:pPr>
            <a:r>
              <a:rPr lang="en-GB" sz="4000" b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Licensing information</a:t>
            </a:r>
          </a:p>
          <a:p>
            <a:endParaRPr lang="en-GB"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Published by the Micro:bit Educational Foundation </a:t>
            </a:r>
            <a:r>
              <a:rPr lang="en-GB" sz="2000" b="1" u="sng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microbit.org</a:t>
            </a:r>
            <a:endParaRPr lang="en-GB" sz="20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b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Licence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: Attribution-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ShareAlike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4.0 International </a:t>
            </a:r>
            <a:r>
              <a:rPr lang="en-GB" sz="2000" u="sng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(CC BY-SA 4.0)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80979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Learning objectives: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understand about the importance of cyber security in the world today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be able to explain what is meant by the term ‘ethical hacking’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understand how to </a:t>
            </a:r>
            <a:r>
              <a:rPr lang="en-US" sz="3200" dirty="0" err="1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recognise</a:t>
            </a: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 potential malware attacks and how to protect data and devices.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7"/>
          <p:cNvSpPr/>
          <p:nvPr/>
        </p:nvSpPr>
        <p:spPr>
          <a:xfrm>
            <a:off x="757350" y="31025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What is Malware?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8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Short for malicious software</a:t>
            </a:r>
            <a:endParaRPr sz="28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8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Attacks computers &amp; digital devices</a:t>
            </a:r>
            <a:endParaRPr sz="28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8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Can:</a:t>
            </a:r>
            <a:endParaRPr sz="28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1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28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harm software</a:t>
            </a:r>
            <a:endParaRPr sz="28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1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28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steal users’ data</a:t>
            </a:r>
            <a:endParaRPr sz="28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1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28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cause harm to the host computer</a:t>
            </a:r>
            <a:endParaRPr sz="28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8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Types include: </a:t>
            </a:r>
            <a:endParaRPr sz="28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1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28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viruses</a:t>
            </a:r>
            <a:endParaRPr sz="28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1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28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worms</a:t>
            </a:r>
            <a:endParaRPr sz="28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1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28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trojan horses</a:t>
            </a:r>
            <a:endParaRPr sz="28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1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28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spyware</a:t>
            </a:r>
            <a:endParaRPr sz="28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1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1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8"/>
          <p:cNvSpPr/>
          <p:nvPr/>
        </p:nvSpPr>
        <p:spPr>
          <a:xfrm>
            <a:off x="1012888" y="475625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Malware or made up?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You have a pack of 20 cards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Sort your cards into 2 piles - malware or made up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You only have 2 mins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9"/>
          <p:cNvSpPr/>
          <p:nvPr/>
        </p:nvSpPr>
        <p:spPr>
          <a:xfrm>
            <a:off x="965438" y="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Malware or made up solution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b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</a:b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pic>
        <p:nvPicPr>
          <p:cNvPr id="129" name="Google Shape;129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04513" y="720800"/>
            <a:ext cx="4799150" cy="5879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0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In pairs, consider: 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572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600"/>
              <a:buFont typeface="Questrial"/>
              <a:buChar char="●"/>
            </a:pPr>
            <a:r>
              <a:rPr lang="en-US" sz="36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is Cyber Security?</a:t>
            </a:r>
            <a:endParaRPr sz="36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6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6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Why does it matter?</a:t>
            </a:r>
            <a:b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</a:br>
            <a:b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</a:b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1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Cyber security questions: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572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600"/>
              <a:buFont typeface="Questrial"/>
              <a:buChar char="●"/>
            </a:pPr>
            <a:r>
              <a:rPr lang="en-US" sz="36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is Cyber Security?</a:t>
            </a:r>
            <a:endParaRPr sz="36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1" indent="-4191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0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the protection of internet systems (hardware, software, data </a:t>
            </a:r>
            <a:r>
              <a:rPr lang="en-US" sz="3200" dirty="0" err="1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etc</a:t>
            </a: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) from cyber attacks. </a:t>
            </a:r>
            <a:endParaRPr sz="3000" dirty="0">
              <a:solidFill>
                <a:srgbClr val="222222"/>
              </a:solidFill>
              <a:highlight>
                <a:srgbClr val="FFFFFF"/>
              </a:highlight>
              <a:latin typeface="+mj-lt"/>
            </a:endParaRPr>
          </a:p>
          <a:p>
            <a:pPr marL="9144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 dirty="0">
              <a:solidFill>
                <a:srgbClr val="222222"/>
              </a:solidFill>
              <a:highlight>
                <a:srgbClr val="FFFFFF"/>
              </a:highlight>
              <a:latin typeface="+mj-lt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6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Why does it matter?</a:t>
            </a:r>
            <a:endParaRPr sz="36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1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It is important because without it you are leaving yourself open to cyber attacks e.g. you could have your identity stolen or your even your money.</a:t>
            </a:r>
            <a:b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</a:br>
            <a:b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</a:b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2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The National Cyber Security Centre  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</a:br>
            <a:r>
              <a:rPr lang="en-US" sz="36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Publishes weekly details of </a:t>
            </a:r>
            <a:r>
              <a:rPr lang="en-US" sz="3600" b="1" u="sng" dirty="0">
                <a:solidFill>
                  <a:schemeClr val="hlink"/>
                </a:solidFill>
                <a:latin typeface="+mj-lt"/>
                <a:ea typeface="Questrial"/>
                <a:cs typeface="Questrial"/>
                <a:sym typeface="Questrial"/>
                <a:hlinkClick r:id="rId3"/>
              </a:rPr>
              <a:t>cyber security threats</a:t>
            </a:r>
            <a:endParaRPr sz="3600" b="1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pic>
        <p:nvPicPr>
          <p:cNvPr id="148" name="Google Shape;148;p22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97550" y="3046550"/>
            <a:ext cx="5511877" cy="3662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3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Cyber security is a global problem! </a:t>
            </a:r>
            <a:endParaRPr sz="36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36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600"/>
              <a:buFont typeface="Questrial"/>
              <a:buChar char="●"/>
            </a:pPr>
            <a:r>
              <a:rPr lang="en-US" sz="36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Where are risks coming from and why?</a:t>
            </a:r>
            <a:endParaRPr sz="36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6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600"/>
              <a:buFont typeface="Questrial"/>
              <a:buChar char="●"/>
            </a:pPr>
            <a:r>
              <a:rPr lang="en-US" sz="36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examples of cyber threats do you know of?</a:t>
            </a:r>
            <a:endParaRPr sz="36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6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600"/>
              <a:buFont typeface="Questrial"/>
              <a:buChar char="●"/>
            </a:pPr>
            <a:r>
              <a:rPr lang="en-US" sz="36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are the security implications for all of us?</a:t>
            </a:r>
            <a:endParaRPr sz="36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443</Words>
  <Application>Microsoft Macintosh PowerPoint</Application>
  <PresentationFormat>Widescreen</PresentationFormat>
  <Paragraphs>115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Cabin</vt:lpstr>
      <vt:lpstr>Calibri</vt:lpstr>
      <vt:lpstr>Noto Sans Symbols</vt:lpstr>
      <vt:lpstr>Questrial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Giles Booth</cp:lastModifiedBy>
  <cp:revision>3</cp:revision>
  <dcterms:modified xsi:type="dcterms:W3CDTF">2019-09-13T09:48:12Z</dcterms:modified>
</cp:coreProperties>
</file>