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76" r:id="rId1"/>
    <p:sldMasterId id="2147483677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7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71" name="Google Shape;1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677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4b93448a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g4b93448af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g4b93448af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4f022a6190_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g4f022a6190_2_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g4f022a6190_2_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4f022a6190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g4f022a6190_0_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g4f022a6190_0_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4f1dcf3cc1_2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2" name="Google Shape;212;g4f1dcf3cc1_2_78:notes"/>
          <p:cNvSpPr txBox="1">
            <a:spLocks noGrp="1"/>
          </p:cNvSpPr>
          <p:nvPr>
            <p:ph type="body" idx="1"/>
          </p:nvPr>
        </p:nvSpPr>
        <p:spPr>
          <a:xfrm>
            <a:off x="685802" y="4343401"/>
            <a:ext cx="5486400" cy="41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g4f1dcf3cc1_2_78:notes"/>
          <p:cNvSpPr txBox="1">
            <a:spLocks noGrp="1"/>
          </p:cNvSpPr>
          <p:nvPr>
            <p:ph type="sldNum" idx="12"/>
          </p:nvPr>
        </p:nvSpPr>
        <p:spPr>
          <a:xfrm>
            <a:off x="3884620" y="8685214"/>
            <a:ext cx="2971705" cy="45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4ef463867d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8" name="Google Shape;218;g4ef463867d_0_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g4ef463867d_0_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4e75cceec7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4" name="Google Shape;224;g4e75cceec7_0_7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g4e75cceec7_0_7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49a64b5986_0_4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0" name="Google Shape;230;g49a64b5986_0_48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g49a64b5986_0_48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ctrTitle"/>
          </p:nvPr>
        </p:nvSpPr>
        <p:spPr>
          <a:xfrm>
            <a:off x="4187081" y="2545874"/>
            <a:ext cx="6998587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body" idx="1"/>
          </p:nvPr>
        </p:nvSpPr>
        <p:spPr>
          <a:xfrm>
            <a:off x="4181516" y="4124401"/>
            <a:ext cx="5175134" cy="4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body" idx="2"/>
          </p:nvPr>
        </p:nvSpPr>
        <p:spPr>
          <a:xfrm>
            <a:off x="4180605" y="5546822"/>
            <a:ext cx="5175134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4" name="Google Shape;104;p16"/>
          <p:cNvSpPr txBox="1">
            <a:spLocks noGrp="1"/>
          </p:cNvSpPr>
          <p:nvPr>
            <p:ph type="body" idx="3"/>
          </p:nvPr>
        </p:nvSpPr>
        <p:spPr>
          <a:xfrm>
            <a:off x="4187081" y="4562466"/>
            <a:ext cx="5169023" cy="42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body" idx="4"/>
          </p:nvPr>
        </p:nvSpPr>
        <p:spPr>
          <a:xfrm>
            <a:off x="4180605" y="5857046"/>
            <a:ext cx="5175134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6" name="Google Shape;106;p16"/>
          <p:cNvSpPr txBox="1"/>
          <p:nvPr/>
        </p:nvSpPr>
        <p:spPr>
          <a:xfrm>
            <a:off x="-1829118" y="423333"/>
            <a:ext cx="182911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44pt Title Case</a:t>
            </a:r>
            <a:endParaRPr/>
          </a:p>
        </p:txBody>
      </p:sp>
      <p:sp>
        <p:nvSpPr>
          <p:cNvPr id="107" name="Google Shape;107;p16"/>
          <p:cNvSpPr txBox="1"/>
          <p:nvPr/>
        </p:nvSpPr>
        <p:spPr>
          <a:xfrm>
            <a:off x="-2421887" y="3652250"/>
            <a:ext cx="2421887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Affiliations 24pt sentence case</a:t>
            </a:r>
            <a:endParaRPr/>
          </a:p>
        </p:txBody>
      </p:sp>
      <p:sp>
        <p:nvSpPr>
          <p:cNvPr id="108" name="Google Shape;108;p16"/>
          <p:cNvSpPr txBox="1"/>
          <p:nvPr/>
        </p:nvSpPr>
        <p:spPr>
          <a:xfrm>
            <a:off x="-2421887" y="5546822"/>
            <a:ext cx="2421887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20pt sentence case</a:t>
            </a:r>
            <a:endParaRPr/>
          </a:p>
        </p:txBody>
      </p:sp>
      <p:sp>
        <p:nvSpPr>
          <p:cNvPr id="109" name="Google Shape;109;p16"/>
          <p:cNvSpPr txBox="1"/>
          <p:nvPr/>
        </p:nvSpPr>
        <p:spPr>
          <a:xfrm>
            <a:off x="4181516" y="6481367"/>
            <a:ext cx="3860800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pic>
        <p:nvPicPr>
          <p:cNvPr id="110" name="Google Shape;110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396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7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00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13" name="Google Shape;113;p17"/>
          <p:cNvSpPr txBox="1">
            <a:spLocks noGrp="1"/>
          </p:cNvSpPr>
          <p:nvPr>
            <p:ph type="body" idx="2"/>
          </p:nvPr>
        </p:nvSpPr>
        <p:spPr>
          <a:xfrm>
            <a:off x="2140799" y="3734400"/>
            <a:ext cx="78384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>
            <a:spLocks noGrp="1"/>
          </p:cNvSpPr>
          <p:nvPr>
            <p:ph type="pic" idx="2"/>
          </p:nvPr>
        </p:nvSpPr>
        <p:spPr>
          <a:xfrm>
            <a:off x="0" y="1"/>
            <a:ext cx="12192000" cy="6866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17" name="Google Shape;117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slide with title ">
  <p:cSld name="Image slide with title 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0" name="Google Shape;120;p19"/>
          <p:cNvSpPr>
            <a:spLocks noGrp="1"/>
          </p:cNvSpPr>
          <p:nvPr>
            <p:ph type="pic" idx="2"/>
          </p:nvPr>
        </p:nvSpPr>
        <p:spPr>
          <a:xfrm>
            <a:off x="815710" y="1433178"/>
            <a:ext cx="10130742" cy="4564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Column Slide">
  <p:cSld name="1 Column Slide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0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3" name="Google Shape;123;p20"/>
          <p:cNvSpPr txBox="1">
            <a:spLocks noGrp="1"/>
          </p:cNvSpPr>
          <p:nvPr>
            <p:ph type="body" idx="1"/>
          </p:nvPr>
        </p:nvSpPr>
        <p:spPr>
          <a:xfrm>
            <a:off x="817796" y="1435101"/>
            <a:ext cx="10131703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Guest header ">
  <p:cSld name="1_Guest header 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1"/>
          <p:cNvSpPr txBox="1">
            <a:spLocks noGrp="1"/>
          </p:cNvSpPr>
          <p:nvPr>
            <p:ph type="ctrTitle"/>
          </p:nvPr>
        </p:nvSpPr>
        <p:spPr>
          <a:xfrm>
            <a:off x="4110862" y="2630993"/>
            <a:ext cx="6998587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6" name="Google Shape;126;p21"/>
          <p:cNvSpPr txBox="1">
            <a:spLocks noGrp="1"/>
          </p:cNvSpPr>
          <p:nvPr>
            <p:ph type="body" idx="1"/>
          </p:nvPr>
        </p:nvSpPr>
        <p:spPr>
          <a:xfrm>
            <a:off x="4110862" y="4116259"/>
            <a:ext cx="5175134" cy="2274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pic>
        <p:nvPicPr>
          <p:cNvPr id="127" name="Google Shape;127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396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6"/>
            <a:ext cx="912248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slide ">
  <p:cSld name="2 column slide 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2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0" name="Google Shape;130;p22"/>
          <p:cNvSpPr txBox="1">
            <a:spLocks noGrp="1"/>
          </p:cNvSpPr>
          <p:nvPr>
            <p:ph type="body" idx="1"/>
          </p:nvPr>
        </p:nvSpPr>
        <p:spPr>
          <a:xfrm>
            <a:off x="817541" y="1433176"/>
            <a:ext cx="480000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1" name="Google Shape;131;p22"/>
          <p:cNvSpPr txBox="1">
            <a:spLocks noGrp="1"/>
          </p:cNvSpPr>
          <p:nvPr>
            <p:ph type="body" idx="2"/>
          </p:nvPr>
        </p:nvSpPr>
        <p:spPr>
          <a:xfrm>
            <a:off x="6162218" y="1430867"/>
            <a:ext cx="480000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">
  <p:cSld name="3 column slide 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>
            <a:spLocks noGrp="1"/>
          </p:cNvSpPr>
          <p:nvPr>
            <p:ph type="body" idx="1"/>
          </p:nvPr>
        </p:nvSpPr>
        <p:spPr>
          <a:xfrm>
            <a:off x="817541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4" name="Google Shape;134;p23"/>
          <p:cNvSpPr txBox="1">
            <a:spLocks noGrp="1"/>
          </p:cNvSpPr>
          <p:nvPr>
            <p:ph type="body" idx="2"/>
          </p:nvPr>
        </p:nvSpPr>
        <p:spPr>
          <a:xfrm>
            <a:off x="4323737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5" name="Google Shape;135;p23"/>
          <p:cNvSpPr txBox="1">
            <a:spLocks noGrp="1"/>
          </p:cNvSpPr>
          <p:nvPr>
            <p:ph type="body" idx="3"/>
          </p:nvPr>
        </p:nvSpPr>
        <p:spPr>
          <a:xfrm>
            <a:off x="7832061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6" name="Google Shape;136;p2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l_narrow_wide">
  <p:cSld name="2_col_narrow_wide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>
            <a:spLocks noGrp="1"/>
          </p:cNvSpPr>
          <p:nvPr>
            <p:ph type="body" idx="1"/>
          </p:nvPr>
        </p:nvSpPr>
        <p:spPr>
          <a:xfrm>
            <a:off x="817539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9" name="Google Shape;139;p24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4"/>
          <p:cNvSpPr txBox="1">
            <a:spLocks noGrp="1"/>
          </p:cNvSpPr>
          <p:nvPr>
            <p:ph type="body" idx="2"/>
          </p:nvPr>
        </p:nvSpPr>
        <p:spPr>
          <a:xfrm>
            <a:off x="4321545" y="1433176"/>
            <a:ext cx="663674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3 column slide ">
  <p:cSld name="1_3 column slide 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3" name="Google Shape;143;p25"/>
          <p:cNvSpPr txBox="1">
            <a:spLocks noGrp="1"/>
          </p:cNvSpPr>
          <p:nvPr>
            <p:ph type="body" idx="1"/>
          </p:nvPr>
        </p:nvSpPr>
        <p:spPr>
          <a:xfrm>
            <a:off x="7842217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4" name="Google Shape;144;p25"/>
          <p:cNvSpPr txBox="1">
            <a:spLocks noGrp="1"/>
          </p:cNvSpPr>
          <p:nvPr>
            <p:ph type="body" idx="2"/>
          </p:nvPr>
        </p:nvSpPr>
        <p:spPr>
          <a:xfrm>
            <a:off x="817034" y="1433176"/>
            <a:ext cx="663674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with images">
  <p:cSld name="3 column slide with images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6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7" name="Google Shape;147;p26"/>
          <p:cNvSpPr txBox="1">
            <a:spLocks noGrp="1"/>
          </p:cNvSpPr>
          <p:nvPr>
            <p:ph type="body" idx="1"/>
          </p:nvPr>
        </p:nvSpPr>
        <p:spPr>
          <a:xfrm>
            <a:off x="817539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8" name="Google Shape;148;p26"/>
          <p:cNvSpPr txBox="1">
            <a:spLocks noGrp="1"/>
          </p:cNvSpPr>
          <p:nvPr>
            <p:ph type="body" idx="2"/>
          </p:nvPr>
        </p:nvSpPr>
        <p:spPr>
          <a:xfrm>
            <a:off x="4335293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9" name="Google Shape;149;p26"/>
          <p:cNvSpPr txBox="1">
            <a:spLocks noGrp="1"/>
          </p:cNvSpPr>
          <p:nvPr>
            <p:ph type="body" idx="3"/>
          </p:nvPr>
        </p:nvSpPr>
        <p:spPr>
          <a:xfrm>
            <a:off x="7843175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0" name="Google Shape;150;p26"/>
          <p:cNvSpPr>
            <a:spLocks noGrp="1"/>
          </p:cNvSpPr>
          <p:nvPr>
            <p:ph type="pic" idx="4"/>
          </p:nvPr>
        </p:nvSpPr>
        <p:spPr>
          <a:xfrm>
            <a:off x="4334400" y="2379535"/>
            <a:ext cx="3120001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1" name="Google Shape;151;p26"/>
          <p:cNvSpPr>
            <a:spLocks noGrp="1"/>
          </p:cNvSpPr>
          <p:nvPr>
            <p:ph type="pic" idx="5"/>
          </p:nvPr>
        </p:nvSpPr>
        <p:spPr>
          <a:xfrm>
            <a:off x="818774" y="2379535"/>
            <a:ext cx="3120001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2" name="Google Shape;152;p26"/>
          <p:cNvSpPr>
            <a:spLocks noGrp="1"/>
          </p:cNvSpPr>
          <p:nvPr>
            <p:ph type="pic" idx="6"/>
          </p:nvPr>
        </p:nvSpPr>
        <p:spPr>
          <a:xfrm>
            <a:off x="7843200" y="2379535"/>
            <a:ext cx="3120001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image ">
  <p:cSld name="2 column with image 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7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5" name="Google Shape;155;p27"/>
          <p:cNvSpPr>
            <a:spLocks noGrp="1"/>
          </p:cNvSpPr>
          <p:nvPr>
            <p:ph type="pic" idx="2"/>
          </p:nvPr>
        </p:nvSpPr>
        <p:spPr>
          <a:xfrm>
            <a:off x="5898571" y="1553123"/>
            <a:ext cx="5068063" cy="4250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6" name="Google Shape;156;p27"/>
          <p:cNvSpPr txBox="1">
            <a:spLocks noGrp="1"/>
          </p:cNvSpPr>
          <p:nvPr>
            <p:ph type="body" idx="1"/>
          </p:nvPr>
        </p:nvSpPr>
        <p:spPr>
          <a:xfrm>
            <a:off x="817544" y="1433176"/>
            <a:ext cx="4930767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chart">
  <p:cSld name="2 column with chart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8"/>
          <p:cNvSpPr>
            <a:spLocks noGrp="1"/>
          </p:cNvSpPr>
          <p:nvPr>
            <p:ph type="chart" idx="2"/>
          </p:nvPr>
        </p:nvSpPr>
        <p:spPr>
          <a:xfrm>
            <a:off x="5653703" y="1416100"/>
            <a:ext cx="5731935" cy="4597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Char char="▪"/>
              <a:defRPr sz="27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9" name="Google Shape;159;p28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0" name="Google Shape;160;p28"/>
          <p:cNvSpPr txBox="1">
            <a:spLocks noGrp="1"/>
          </p:cNvSpPr>
          <p:nvPr>
            <p:ph type="body" idx="1"/>
          </p:nvPr>
        </p:nvSpPr>
        <p:spPr>
          <a:xfrm>
            <a:off x="817544" y="1433176"/>
            <a:ext cx="4546399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Slide">
  <p:cSld name="Table Slide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9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slide">
  <p:cSld name="Divider slide">
    <p:bg>
      <p:bgPr>
        <a:solidFill>
          <a:srgbClr val="5EB130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0"/>
          <p:cNvSpPr txBox="1">
            <a:spLocks noGrp="1"/>
          </p:cNvSpPr>
          <p:nvPr>
            <p:ph type="body" idx="1"/>
          </p:nvPr>
        </p:nvSpPr>
        <p:spPr>
          <a:xfrm>
            <a:off x="0" y="2794000"/>
            <a:ext cx="12192000" cy="17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65" name="Google Shape;165;p30"/>
          <p:cNvSpPr txBox="1"/>
          <p:nvPr/>
        </p:nvSpPr>
        <p:spPr>
          <a:xfrm>
            <a:off x="824365" y="6373366"/>
            <a:ext cx="3860800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sp>
        <p:nvSpPr>
          <p:cNvPr id="166" name="Google Shape;166;p30"/>
          <p:cNvSpPr txBox="1"/>
          <p:nvPr/>
        </p:nvSpPr>
        <p:spPr>
          <a:xfrm>
            <a:off x="411354" y="6370972"/>
            <a:ext cx="316384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67" name="Google Shape;167;p30"/>
          <p:cNvSpPr txBox="1"/>
          <p:nvPr/>
        </p:nvSpPr>
        <p:spPr>
          <a:xfrm>
            <a:off x="-2218652" y="2957955"/>
            <a:ext cx="22186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Text 54pt sentence case</a:t>
            </a:r>
            <a:endParaRPr/>
          </a:p>
        </p:txBody>
      </p:sp>
      <p:pic>
        <p:nvPicPr>
          <p:cNvPr id="168" name="Google Shape;168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14581" y="6371506"/>
            <a:ext cx="804353" cy="383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 txBox="1">
            <a:spLocks noGrp="1"/>
          </p:cNvSpPr>
          <p:nvPr>
            <p:ph type="title"/>
          </p:nvPr>
        </p:nvSpPr>
        <p:spPr>
          <a:xfrm>
            <a:off x="824626" y="358084"/>
            <a:ext cx="10135735" cy="558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3" name="Google Shape;93;p15"/>
          <p:cNvSpPr txBox="1">
            <a:spLocks noGrp="1"/>
          </p:cNvSpPr>
          <p:nvPr>
            <p:ph type="body" idx="1"/>
          </p:nvPr>
        </p:nvSpPr>
        <p:spPr>
          <a:xfrm>
            <a:off x="824625" y="1428277"/>
            <a:ext cx="10135735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94" name="Google Shape;94;p15"/>
          <p:cNvSpPr txBox="1"/>
          <p:nvPr/>
        </p:nvSpPr>
        <p:spPr>
          <a:xfrm>
            <a:off x="824365" y="6375674"/>
            <a:ext cx="3860800" cy="12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© Micro:bit Educational Foundation 2018</a:t>
            </a:r>
            <a:endParaRPr/>
          </a:p>
        </p:txBody>
      </p:sp>
      <p:sp>
        <p:nvSpPr>
          <p:cNvPr id="95" name="Google Shape;95;p15"/>
          <p:cNvSpPr txBox="1"/>
          <p:nvPr/>
        </p:nvSpPr>
        <p:spPr>
          <a:xfrm>
            <a:off x="411354" y="6370972"/>
            <a:ext cx="316384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EB130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 b="0" i="0" u="none" strike="noStrike" cap="none">
              <a:solidFill>
                <a:srgbClr val="5EB130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96" name="Google Shape;96;p15"/>
          <p:cNvSpPr txBox="1"/>
          <p:nvPr/>
        </p:nvSpPr>
        <p:spPr>
          <a:xfrm>
            <a:off x="-1829118" y="423333"/>
            <a:ext cx="182911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40pt Title Case</a:t>
            </a:r>
            <a:endParaRPr/>
          </a:p>
        </p:txBody>
      </p:sp>
      <p:sp>
        <p:nvSpPr>
          <p:cNvPr id="97" name="Google Shape;97;p15"/>
          <p:cNvSpPr txBox="1"/>
          <p:nvPr/>
        </p:nvSpPr>
        <p:spPr>
          <a:xfrm>
            <a:off x="-2218652" y="1484784"/>
            <a:ext cx="22186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Bullets 24pt sentence case</a:t>
            </a:r>
            <a:endParaRPr/>
          </a:p>
        </p:txBody>
      </p:sp>
      <p:sp>
        <p:nvSpPr>
          <p:cNvPr id="98" name="Google Shape;98;p15"/>
          <p:cNvSpPr txBox="1"/>
          <p:nvPr/>
        </p:nvSpPr>
        <p:spPr>
          <a:xfrm>
            <a:off x="-2455759" y="1806682"/>
            <a:ext cx="245575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Sub-bullets 20pt sentence case</a:t>
            </a:r>
            <a:endParaRPr/>
          </a:p>
        </p:txBody>
      </p:sp>
      <p:pic>
        <p:nvPicPr>
          <p:cNvPr id="99" name="Google Shape;99;p15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11155896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asswordsgenerator.net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Cyber Security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3  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174" name="Google Shape;174;p31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31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31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31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31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31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31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31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3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4597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180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2"/>
          <p:cNvSpPr/>
          <p:nvPr/>
        </p:nvSpPr>
        <p:spPr>
          <a:xfrm>
            <a:off x="943438" y="5250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Password generator challenge: recap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will your password generator need to do? 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2" indent="-4572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600"/>
              <a:buFont typeface="Questrial"/>
              <a:buChar char="■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select random characters, number and letters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2" indent="-4572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600"/>
              <a:buFont typeface="Questrial"/>
              <a:buChar char="■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be at least 8 characters long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features will you need to use on the micro:bit?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2" indent="-4572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600"/>
              <a:buFont typeface="Questrial"/>
              <a:buChar char="■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e.g. buttons and LEDs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follow a pseudocode algorithm to program a password generator using micro:bit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a program using variables correctly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test and debug code to create a working password generator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4"/>
          <p:cNvSpPr/>
          <p:nvPr/>
        </p:nvSpPr>
        <p:spPr>
          <a:xfrm>
            <a:off x="465225" y="-1073900"/>
            <a:ext cx="11147400" cy="11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Selection</a:t>
            </a:r>
            <a:r>
              <a:rPr lang="en-US" sz="4000" b="1" dirty="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</a:t>
            </a:r>
            <a:endParaRPr sz="4000" b="1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34"/>
          <p:cNvSpPr txBox="1"/>
          <p:nvPr/>
        </p:nvSpPr>
        <p:spPr>
          <a:xfrm>
            <a:off x="0" y="1313125"/>
            <a:ext cx="8485500" cy="3103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INPUT When Button B Pressed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Set variable to letter = random number (1-3)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b="1" dirty="0">
                <a:solidFill>
                  <a:srgbClr val="505555"/>
                </a:solidFill>
                <a:highlight>
                  <a:srgbClr val="FFFF00"/>
                </a:highlight>
                <a:latin typeface="+mj-lt"/>
                <a:ea typeface="Questrial"/>
                <a:cs typeface="Questrial"/>
                <a:sym typeface="Questrial"/>
              </a:rPr>
              <a:t>IF letter = 1</a:t>
            </a:r>
            <a:endParaRPr sz="28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OUTPUT Show LEDs ‘M’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b="1" dirty="0">
                <a:solidFill>
                  <a:srgbClr val="505555"/>
                </a:solidFill>
                <a:highlight>
                  <a:srgbClr val="FFFF00"/>
                </a:highlight>
                <a:latin typeface="+mj-lt"/>
                <a:ea typeface="Questrial"/>
                <a:cs typeface="Questrial"/>
                <a:sym typeface="Questrial"/>
              </a:rPr>
              <a:t>ELSE</a:t>
            </a:r>
            <a:endParaRPr sz="2800" b="1" dirty="0">
              <a:solidFill>
                <a:srgbClr val="505555"/>
              </a:solidFill>
              <a:highlight>
                <a:srgbClr val="FFFF00"/>
              </a:highlight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OUTPUT Show LEDs ‘t’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202" name="Google Shape;202;p34"/>
          <p:cNvPicPr preferRelativeResize="0"/>
          <p:nvPr/>
        </p:nvPicPr>
        <p:blipFill rotWithShape="1">
          <a:blip r:embed="rId3">
            <a:alphaModFix/>
          </a:blip>
          <a:srcRect l="38471" t="22381" r="44427" b="29557"/>
          <a:stretch/>
        </p:blipFill>
        <p:spPr>
          <a:xfrm>
            <a:off x="8316925" y="208300"/>
            <a:ext cx="3647501" cy="5766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5"/>
          <p:cNvSpPr/>
          <p:nvPr/>
        </p:nvSpPr>
        <p:spPr>
          <a:xfrm>
            <a:off x="0" y="612188"/>
            <a:ext cx="10272000" cy="39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Variables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45720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8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INPUT When Button B Pressed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400" b="1" dirty="0">
                <a:solidFill>
                  <a:srgbClr val="505555"/>
                </a:solidFill>
                <a:highlight>
                  <a:srgbClr val="FFFF00"/>
                </a:highlight>
                <a:latin typeface="+mj-lt"/>
                <a:ea typeface="Questrial"/>
                <a:cs typeface="Questrial"/>
                <a:sym typeface="Questrial"/>
              </a:rPr>
              <a:t>Set variable to letter = random number (1-3)</a:t>
            </a:r>
            <a:endParaRPr sz="2400" b="1" dirty="0">
              <a:solidFill>
                <a:srgbClr val="505555"/>
              </a:solidFill>
              <a:highlight>
                <a:srgbClr val="FFFF00"/>
              </a:highlight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IF letter = 1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OUTPUT Show LEDs ‘M’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ELSE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OUTPUT Show LEDs ‘t’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209" name="Google Shape;209;p35"/>
          <p:cNvPicPr preferRelativeResize="0"/>
          <p:nvPr/>
        </p:nvPicPr>
        <p:blipFill rotWithShape="1">
          <a:blip r:embed="rId3">
            <a:alphaModFix/>
          </a:blip>
          <a:srcRect l="38470" t="22381" r="45416" b="29557"/>
          <a:stretch/>
        </p:blipFill>
        <p:spPr>
          <a:xfrm>
            <a:off x="8515425" y="238175"/>
            <a:ext cx="3466627" cy="5816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6"/>
          <p:cNvSpPr/>
          <p:nvPr/>
        </p:nvSpPr>
        <p:spPr>
          <a:xfrm>
            <a:off x="1011563" y="367400"/>
            <a:ext cx="10680081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2"/>
                </a:solidFill>
                <a:latin typeface="+mj-lt"/>
                <a:ea typeface="Questrial"/>
                <a:cs typeface="Questrial"/>
                <a:sym typeface="Questrial"/>
              </a:rPr>
              <a:t>Paired programming</a:t>
            </a:r>
            <a:endParaRPr sz="4000" b="1" dirty="0">
              <a:solidFill>
                <a:schemeClr val="dk1"/>
              </a:solidFill>
              <a:latin typeface="+mj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2 programmers working together to code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One types the code (driver)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One watches the driver, checks the code, makes suggestions (navigator)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work collaboratively, talking through problems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Why might this be helpful? 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more accurate code written in shorter time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can collaboratively work through problems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7"/>
          <p:cNvSpPr/>
          <p:nvPr/>
        </p:nvSpPr>
        <p:spPr>
          <a:xfrm>
            <a:off x="725150" y="249800"/>
            <a:ext cx="11356500" cy="60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Sharing, testing and debugging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Share your program with another student/pair. Discuss: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Does it meet the criteria?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problems, if any, can you spot?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could these problems be fixed?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similar and different are your programs?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Which program is more efficient and why?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8"/>
          <p:cNvSpPr/>
          <p:nvPr/>
        </p:nvSpPr>
        <p:spPr>
          <a:xfrm>
            <a:off x="780800" y="325200"/>
            <a:ext cx="11071200" cy="62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Evaluating your password generator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600"/>
              <a:buFont typeface="Questrial"/>
              <a:buChar char="●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Complete the evaluation sheet.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600"/>
              <a:buFont typeface="Questrial"/>
              <a:buChar char="●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Generate a password and test it out: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u="sng" dirty="0">
                <a:solidFill>
                  <a:schemeClr val="hlink"/>
                </a:solidFill>
                <a:latin typeface="+mj-lt"/>
                <a:ea typeface="Questrial"/>
                <a:cs typeface="Questrial"/>
                <a:sym typeface="Questrial"/>
                <a:hlinkClick r:id="rId3"/>
              </a:rPr>
              <a:t>https://passwordsgenerator.net/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600"/>
              <a:buFont typeface="Questrial"/>
              <a:buChar char="●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secure is the password?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b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b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follow a pseudocode algorithm to program a password generator using micro:bit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a program using variables correctly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test and debug code to create a working password generator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RM PPT template 2016_Confidential">
  <a:themeElements>
    <a:clrScheme name="Custom 10">
      <a:dk1>
        <a:srgbClr val="414444"/>
      </a:dk1>
      <a:lt1>
        <a:srgbClr val="FFFFFF"/>
      </a:lt1>
      <a:dk2>
        <a:srgbClr val="000000"/>
      </a:dk2>
      <a:lt2>
        <a:srgbClr val="FFFFFF"/>
      </a:lt2>
      <a:accent1>
        <a:srgbClr val="128CAB"/>
      </a:accent1>
      <a:accent2>
        <a:srgbClr val="00A960"/>
      </a:accent2>
      <a:accent3>
        <a:srgbClr val="00C3DC"/>
      </a:accent3>
      <a:accent4>
        <a:srgbClr val="765F97"/>
      </a:accent4>
      <a:accent5>
        <a:srgbClr val="CF364A"/>
      </a:accent5>
      <a:accent6>
        <a:srgbClr val="909393"/>
      </a:accent6>
      <a:hlink>
        <a:srgbClr val="128CAB"/>
      </a:hlink>
      <a:folHlink>
        <a:srgbClr val="009FC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344</Words>
  <Application>Microsoft Macintosh PowerPoint</Application>
  <PresentationFormat>Widescreen</PresentationFormat>
  <Paragraphs>98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Cabin</vt:lpstr>
      <vt:lpstr>Calibri</vt:lpstr>
      <vt:lpstr>Noto Sans Symbols</vt:lpstr>
      <vt:lpstr>Questrial</vt:lpstr>
      <vt:lpstr>Office Theme</vt:lpstr>
      <vt:lpstr>ARM PPT template 2016_Confidential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3</cp:revision>
  <dcterms:modified xsi:type="dcterms:W3CDTF">2019-09-13T10:18:52Z</dcterms:modified>
</cp:coreProperties>
</file>