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7"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akecode.microbit.org/_DUE5WREubb9r"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makecode.microbit.org/_DUE5WREubb9r"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4f8fd5715c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4f8fd5715c_0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4f8fd5715c_0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4f01f5e869_1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4f01f5e869_1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2" name="Google Shape;182;g4f01f5e869_1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4f01f5e869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4f01f5e869_1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On this plan, the students have indicated the shape of their sensory aid, the colours it will be, the position of micro:bit and the power supply (including how they will be secured) the size of the hole that needs to cut in the cupboard cylinder to make the LEDs visible, the materials and equipment they will use, the images the LED will show and an algorithm to support their programming. A copy of micro:bit file containing the program can be found in the lesson folder. The program can be viewed here </a:t>
            </a:r>
            <a:r>
              <a:rPr lang="en-US" u="sng">
                <a:solidFill>
                  <a:schemeClr val="hlink"/>
                </a:solidFill>
                <a:hlinkClick r:id="rId3"/>
              </a:rPr>
              <a:t>https://makecode.microbit.org/_DUE5WREubb9r</a:t>
            </a:r>
            <a:r>
              <a:rPr lang="en-US"/>
              <a:t> </a:t>
            </a:r>
            <a:endParaRPr/>
          </a:p>
        </p:txBody>
      </p:sp>
      <p:sp>
        <p:nvSpPr>
          <p:cNvPr id="188" name="Google Shape;188;g4f01f5e869_1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4b1c38dad2_0_2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4b1c38dad2_0_2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5" name="Google Shape;195;g4b1c38dad2_0_2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4f5b7319e6_0_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g4f5b7319e6_0_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1" name="Google Shape;201;g4f5b7319e6_0_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3270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4b1c38dad2_0_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4b1c38dad2_0_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g4b1c38dad2_0_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4b1c38dad2_0_1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4b1c38dad2_0_1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7" name="Google Shape;127;g4b1c38dad2_0_1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4f6cc28e0a_6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4f6cc28e0a_6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g4f6cc28e0a_6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4f5d3bf42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4f5d3bf42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On this plan, the students have indicated the shape of their sensory aid, the colours it will be, the position of micro:bit and the power supply (including how they will be secured) the size of the hole that needs to cut in the cupboard cylinder to make the LEDs visible, the materials and equipment they will use, the images the LED will show and an algorithm to support their programming. A copy of micro:bit file containing the program can be found in the lesson folder. The program can be viewed here </a:t>
            </a:r>
            <a:r>
              <a:rPr lang="en-US" u="sng">
                <a:solidFill>
                  <a:schemeClr val="hlink"/>
                </a:solidFill>
                <a:hlinkClick r:id="rId3"/>
              </a:rPr>
              <a:t>https://makecode.microbit.org/_DUE5WREubb9r</a:t>
            </a:r>
            <a:r>
              <a:rPr lang="en-US"/>
              <a:t> </a:t>
            </a:r>
            <a:endParaRPr/>
          </a:p>
        </p:txBody>
      </p:sp>
      <p:sp>
        <p:nvSpPr>
          <p:cNvPr id="147" name="Google Shape;147;g4f5d3bf427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4f747f7c18_3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4f747f7c18_3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g4f747f7c18_3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4f8fd5715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4f8fd5715c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g4f8fd5715c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FACB47"/>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21" name="Google Shape;21;p3"/>
          <p:cNvPicPr preferRelativeResize="0"/>
          <p:nvPr/>
        </p:nvPicPr>
        <p:blipFill rotWithShape="1">
          <a:blip r:embed="rId2">
            <a:alphaModFix/>
          </a:blip>
          <a:srcRect/>
          <a:stretch/>
        </p:blipFill>
        <p:spPr>
          <a:xfrm>
            <a:off x="11155896" y="6278356"/>
            <a:ext cx="912248" cy="46052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n-lt"/>
                <a:ea typeface="Questrial"/>
                <a:cs typeface="Questrial"/>
                <a:sym typeface="Questrial"/>
              </a:rPr>
              <a:t>Sensory Classroom </a:t>
            </a:r>
            <a:endParaRPr b="1" dirty="0">
              <a:latin typeface="+mn-lt"/>
            </a:endParaRPr>
          </a:p>
          <a:p>
            <a:pPr marL="0" marR="0" lvl="0" indent="0" algn="ctr" rtl="0">
              <a:spcBef>
                <a:spcPts val="0"/>
              </a:spcBef>
              <a:spcAft>
                <a:spcPts val="0"/>
              </a:spcAft>
              <a:buNone/>
            </a:pPr>
            <a:r>
              <a:rPr lang="en-US" sz="6000" b="0" i="0" u="none" strike="noStrike" cap="none" dirty="0">
                <a:solidFill>
                  <a:schemeClr val="lt1"/>
                </a:solidFill>
                <a:latin typeface="+mn-lt"/>
                <a:ea typeface="Questrial"/>
                <a:cs typeface="Questrial"/>
                <a:sym typeface="Questrial"/>
              </a:rPr>
              <a:t>Teacher lesson guide </a:t>
            </a:r>
            <a:endParaRPr sz="6000" b="0" i="0" u="none" strike="noStrike" cap="none" dirty="0">
              <a:solidFill>
                <a:schemeClr val="lt1"/>
              </a:solidFill>
              <a:latin typeface="+mn-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n-lt"/>
                <a:ea typeface="Questrial"/>
                <a:cs typeface="Questrial"/>
                <a:sym typeface="Questrial"/>
              </a:rPr>
              <a:t>Lesson 3</a:t>
            </a:r>
            <a:endParaRPr sz="6000" dirty="0">
              <a:solidFill>
                <a:schemeClr val="lt1"/>
              </a:solidFill>
              <a:latin typeface="+mn-lt"/>
              <a:ea typeface="Questrial"/>
              <a:cs typeface="Questrial"/>
              <a:sym typeface="Questrial"/>
            </a:endParaRPr>
          </a:p>
        </p:txBody>
      </p:sp>
      <p:pic>
        <p:nvPicPr>
          <p:cNvPr id="96" name="Google Shape;96;p15"/>
          <p:cNvPicPr preferRelativeResize="0"/>
          <p:nvPr/>
        </p:nvPicPr>
        <p:blipFill rotWithShape="1">
          <a:blip r:embed="rId3">
            <a:alphaModFix amt="5000"/>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a:alphaModFix amt="5000"/>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a:alphaModFix amt="5000"/>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a:alphaModFix amt="5000"/>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a:alphaModFix amt="5000"/>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a:alphaModFix amt="5000"/>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a:alphaModFix amt="5000"/>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a:alphaModFix amt="5000"/>
          </a:blip>
          <a:srcRect/>
          <a:stretch/>
        </p:blipFill>
        <p:spPr>
          <a:xfrm rot="-1168133">
            <a:off x="1542324" y="271567"/>
            <a:ext cx="866232" cy="1119177"/>
          </a:xfrm>
          <a:prstGeom prst="rect">
            <a:avLst/>
          </a:prstGeom>
          <a:noFill/>
          <a:ln>
            <a:noFill/>
          </a:ln>
        </p:spPr>
      </p:pic>
      <p:pic>
        <p:nvPicPr>
          <p:cNvPr id="104" name="Google Shape;104;p15"/>
          <p:cNvPicPr preferRelativeResize="0"/>
          <p:nvPr/>
        </p:nvPicPr>
        <p:blipFill rotWithShape="1">
          <a:blip r:embed="rId7">
            <a:alphaModFix/>
          </a:blip>
          <a:srcRect/>
          <a:stretch/>
        </p:blipFill>
        <p:spPr>
          <a:xfrm>
            <a:off x="9234597" y="5306675"/>
            <a:ext cx="2737635" cy="13823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4"/>
          <p:cNvSpPr txBox="1">
            <a:spLocks noGrp="1"/>
          </p:cNvSpPr>
          <p:nvPr>
            <p:ph type="title"/>
          </p:nvPr>
        </p:nvSpPr>
        <p:spPr>
          <a:xfrm>
            <a:off x="838200" y="1365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4000" b="1" dirty="0">
                <a:latin typeface="+mj-lt"/>
                <a:ea typeface="Questrial"/>
                <a:cs typeface="Questrial"/>
                <a:sym typeface="Questrial"/>
              </a:rPr>
              <a:t>Computer science concepts</a:t>
            </a:r>
            <a:endParaRPr sz="4000" b="1" dirty="0">
              <a:latin typeface="+mj-lt"/>
              <a:ea typeface="Questrial"/>
              <a:cs typeface="Questrial"/>
              <a:sym typeface="Questrial"/>
            </a:endParaRPr>
          </a:p>
        </p:txBody>
      </p:sp>
      <p:sp>
        <p:nvSpPr>
          <p:cNvPr id="178" name="Google Shape;178;p24"/>
          <p:cNvSpPr txBox="1">
            <a:spLocks noGrp="1"/>
          </p:cNvSpPr>
          <p:nvPr>
            <p:ph type="body" idx="1"/>
          </p:nvPr>
        </p:nvSpPr>
        <p:spPr>
          <a:xfrm>
            <a:off x="838200" y="1462225"/>
            <a:ext cx="10515600" cy="4351200"/>
          </a:xfrm>
          <a:prstGeom prst="rect">
            <a:avLst/>
          </a:prstGeom>
        </p:spPr>
        <p:txBody>
          <a:bodyPr spcFirstLastPara="1" wrap="square" lIns="91425" tIns="45700" rIns="91425" bIns="45700" anchor="t" anchorCtr="0">
            <a:noAutofit/>
          </a:bodyPr>
          <a:lstStyle/>
          <a:p>
            <a:pPr marL="457200" lvl="0" indent="0" algn="l" rtl="0">
              <a:lnSpc>
                <a:spcPct val="100000"/>
              </a:lnSpc>
              <a:spcBef>
                <a:spcPts val="0"/>
              </a:spcBef>
              <a:spcAft>
                <a:spcPts val="0"/>
              </a:spcAft>
              <a:buClr>
                <a:schemeClr val="dk1"/>
              </a:buClr>
              <a:buSzPts val="1100"/>
              <a:buFont typeface="Arial"/>
              <a:buNone/>
            </a:pPr>
            <a:r>
              <a:rPr lang="en-US" sz="3200" b="1" dirty="0">
                <a:solidFill>
                  <a:srgbClr val="505555"/>
                </a:solidFill>
                <a:latin typeface="+mj-lt"/>
                <a:ea typeface="Questrial"/>
                <a:cs typeface="Questrial"/>
                <a:sym typeface="Questrial"/>
              </a:rPr>
              <a:t>Iteration </a:t>
            </a:r>
            <a:endParaRPr sz="3200" b="1" dirty="0">
              <a:solidFill>
                <a:srgbClr val="505555"/>
              </a:solidFill>
              <a:latin typeface="+mj-lt"/>
              <a:ea typeface="Questrial"/>
              <a:cs typeface="Questrial"/>
              <a:sym typeface="Questrial"/>
            </a:endParaRPr>
          </a:p>
          <a:p>
            <a:pPr marL="91440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Makes algorithms and programs quicker and simpler to write.</a:t>
            </a:r>
            <a:endParaRPr sz="3200" dirty="0">
              <a:solidFill>
                <a:srgbClr val="505555"/>
              </a:solidFill>
              <a:latin typeface="+mj-lt"/>
              <a:ea typeface="Questrial"/>
              <a:cs typeface="Questrial"/>
              <a:sym typeface="Questrial"/>
            </a:endParaRPr>
          </a:p>
          <a:p>
            <a:pPr marL="91440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Removes unnecessary steps</a:t>
            </a:r>
            <a:endParaRPr sz="3200" dirty="0">
              <a:solidFill>
                <a:srgbClr val="505555"/>
              </a:solidFill>
              <a:latin typeface="+mj-lt"/>
              <a:ea typeface="Questrial"/>
              <a:cs typeface="Questrial"/>
              <a:sym typeface="Questrial"/>
            </a:endParaRPr>
          </a:p>
          <a:p>
            <a:pPr marL="91440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Makes programs more efficient to run</a:t>
            </a:r>
            <a:endParaRPr sz="3200" dirty="0">
              <a:solidFill>
                <a:srgbClr val="505555"/>
              </a:solidFill>
              <a:latin typeface="+mj-lt"/>
              <a:ea typeface="Questrial"/>
              <a:cs typeface="Questrial"/>
              <a:sym typeface="Questrial"/>
            </a:endParaRPr>
          </a:p>
          <a:p>
            <a:pPr marL="457200" lvl="0" indent="0" algn="l" rtl="0">
              <a:lnSpc>
                <a:spcPct val="100000"/>
              </a:lnSpc>
              <a:spcBef>
                <a:spcPts val="0"/>
              </a:spcBef>
              <a:spcAft>
                <a:spcPts val="0"/>
              </a:spcAft>
              <a:buClr>
                <a:schemeClr val="dk1"/>
              </a:buClr>
              <a:buSzPts val="1100"/>
              <a:buFont typeface="Arial"/>
              <a:buNone/>
            </a:pPr>
            <a:endParaRPr sz="3200" dirty="0">
              <a:solidFill>
                <a:srgbClr val="505555"/>
              </a:solidFill>
              <a:latin typeface="+mj-lt"/>
              <a:ea typeface="Questrial"/>
              <a:cs typeface="Questrial"/>
              <a:sym typeface="Questrial"/>
            </a:endParaRPr>
          </a:p>
          <a:p>
            <a:pPr marL="457200" lvl="0" indent="0" algn="l" rtl="0">
              <a:lnSpc>
                <a:spcPct val="100000"/>
              </a:lnSpc>
              <a:spcBef>
                <a:spcPts val="0"/>
              </a:spcBef>
              <a:spcAft>
                <a:spcPts val="0"/>
              </a:spcAft>
              <a:buClr>
                <a:schemeClr val="dk1"/>
              </a:buClr>
              <a:buSzPts val="1100"/>
              <a:buFont typeface="Arial"/>
              <a:buNone/>
            </a:pPr>
            <a:r>
              <a:rPr lang="en-US" sz="3200" b="1" dirty="0">
                <a:solidFill>
                  <a:srgbClr val="505555"/>
                </a:solidFill>
                <a:latin typeface="+mj-lt"/>
                <a:ea typeface="Questrial"/>
                <a:cs typeface="Questrial"/>
                <a:sym typeface="Questrial"/>
              </a:rPr>
              <a:t>Selection</a:t>
            </a:r>
            <a:endParaRPr sz="3200" b="1" dirty="0">
              <a:solidFill>
                <a:srgbClr val="505555"/>
              </a:solidFill>
              <a:latin typeface="+mj-lt"/>
              <a:ea typeface="Questrial"/>
              <a:cs typeface="Questrial"/>
              <a:sym typeface="Questrial"/>
            </a:endParaRPr>
          </a:p>
          <a:p>
            <a:pPr marL="91440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allows choices/decisions to be included </a:t>
            </a:r>
            <a:endParaRPr sz="3200" dirty="0">
              <a:solidFill>
                <a:srgbClr val="505555"/>
              </a:solidFill>
              <a:latin typeface="+mj-lt"/>
              <a:ea typeface="Questrial"/>
              <a:cs typeface="Questrial"/>
              <a:sym typeface="Questrial"/>
            </a:endParaRPr>
          </a:p>
          <a:p>
            <a:pPr marL="91440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enables different pathways through an algorithm and program to be included</a:t>
            </a:r>
            <a:endParaRPr sz="3200" dirty="0">
              <a:solidFill>
                <a:srgbClr val="505555"/>
              </a:solidFill>
              <a:latin typeface="+mj-lt"/>
              <a:ea typeface="Questrial"/>
              <a:cs typeface="Questrial"/>
              <a:sym typeface="Quest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5"/>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Classroom sensory aid criteria</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Provides a visual stimulus </a:t>
            </a:r>
            <a:endParaRPr sz="3200" dirty="0">
              <a:solidFill>
                <a:srgbClr val="505555"/>
              </a:solidFill>
              <a:latin typeface="+mj-lt"/>
              <a:ea typeface="Questrial"/>
              <a:cs typeface="Questrial"/>
              <a:sym typeface="Questrial"/>
            </a:endParaRPr>
          </a:p>
          <a:p>
            <a:pPr marL="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Allows user interaction</a:t>
            </a:r>
            <a:endParaRPr sz="3200" dirty="0">
              <a:solidFill>
                <a:srgbClr val="505555"/>
              </a:solidFill>
              <a:latin typeface="+mj-lt"/>
              <a:ea typeface="Questrial"/>
              <a:cs typeface="Questrial"/>
              <a:sym typeface="Questrial"/>
            </a:endParaRPr>
          </a:p>
          <a:p>
            <a:pPr marL="45720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Uses micro:bit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Conceals any wires and power-supply</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6"/>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latin typeface="+mj-lt"/>
                <a:ea typeface="Questrial"/>
                <a:cs typeface="Questrial"/>
                <a:sym typeface="Questrial"/>
              </a:rPr>
              <a:t>Example of completed plan</a:t>
            </a:r>
            <a:endParaRPr dirty="0">
              <a:latin typeface="+mj-lt"/>
              <a:ea typeface="Questrial"/>
              <a:cs typeface="Questrial"/>
              <a:sym typeface="Questrial"/>
            </a:endParaRPr>
          </a:p>
        </p:txBody>
      </p:sp>
      <p:pic>
        <p:nvPicPr>
          <p:cNvPr id="191" name="Google Shape;191;p26"/>
          <p:cNvPicPr preferRelativeResize="0"/>
          <p:nvPr/>
        </p:nvPicPr>
        <p:blipFill rotWithShape="1">
          <a:blip r:embed="rId3">
            <a:alphaModFix/>
          </a:blip>
          <a:srcRect t="9303" b="2341"/>
          <a:stretch/>
        </p:blipFill>
        <p:spPr>
          <a:xfrm>
            <a:off x="2144225" y="1059800"/>
            <a:ext cx="8542674" cy="5638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Sharing designs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4000" b="1" dirty="0">
              <a:solidFill>
                <a:schemeClr val="dk1"/>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Share your classroom sensory aid design.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Explain how the user will benefit from using your aid and how you are intending to meet the requirements of the design criteria.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Ask questions and give constructive feedback </a:t>
            </a:r>
            <a:endParaRPr sz="3200" dirty="0">
              <a:solidFill>
                <a:srgbClr val="505555"/>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create a sensory aid for a classroom that meets a given criteria.</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pseudocode to write an algorithm uses inputs, outputs iteration and selection</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548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n-lt"/>
                <a:ea typeface="Questrial"/>
                <a:cs typeface="Questrial"/>
                <a:sym typeface="Questrial"/>
              </a:rPr>
              <a:t>What’s in a sensory classroom?</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Draw a sketch of a sensory classroom and what you might find inside.</a:t>
            </a:r>
            <a:endParaRPr sz="3200" dirty="0">
              <a:solidFill>
                <a:srgbClr val="505555"/>
              </a:solidFill>
              <a:latin typeface="+mn-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Annotate your diagram to explain:</a:t>
            </a:r>
            <a:endParaRPr sz="3200" dirty="0">
              <a:solidFill>
                <a:srgbClr val="505555"/>
              </a:solidFill>
              <a:latin typeface="+mn-lt"/>
              <a:ea typeface="Questrial"/>
              <a:cs typeface="Questrial"/>
              <a:sym typeface="Questrial"/>
            </a:endParaRPr>
          </a:p>
          <a:p>
            <a:pPr marL="914400" marR="0" lvl="1"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What are sensory classrooms?</a:t>
            </a:r>
            <a:endParaRPr sz="3200" dirty="0">
              <a:solidFill>
                <a:srgbClr val="505555"/>
              </a:solidFill>
              <a:latin typeface="+mn-lt"/>
              <a:ea typeface="Questrial"/>
              <a:cs typeface="Questrial"/>
              <a:sym typeface="Questrial"/>
            </a:endParaRPr>
          </a:p>
          <a:p>
            <a:pPr marL="914400" marR="0" lvl="1"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Who can benefit from sensory classrooms and how?</a:t>
            </a:r>
            <a:endParaRPr sz="3200" dirty="0">
              <a:solidFill>
                <a:srgbClr val="505555"/>
              </a:solidFill>
              <a:latin typeface="+mn-lt"/>
              <a:ea typeface="Questrial"/>
              <a:cs typeface="Questrial"/>
              <a:sym typeface="Questrial"/>
            </a:endParaRPr>
          </a:p>
          <a:p>
            <a:pPr marL="914400" marR="0" lvl="1"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What sensory aids are present? </a:t>
            </a:r>
            <a:endParaRPr sz="3200" dirty="0">
              <a:solidFill>
                <a:srgbClr val="505555"/>
              </a:solidFill>
              <a:latin typeface="+mn-lt"/>
              <a:ea typeface="Questrial"/>
              <a:cs typeface="Questrial"/>
              <a:sym typeface="Questrial"/>
            </a:endParaRPr>
          </a:p>
          <a:p>
            <a:pPr marL="914400" marR="0" lvl="1"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How are the sensory aids used?</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n-lt"/>
                <a:ea typeface="Questrial"/>
                <a:cs typeface="Questrial"/>
                <a:sym typeface="Questrial"/>
              </a:rPr>
              <a:t>Learning objectives:</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To create a sensory aid for a classroom that meets a given criteria</a:t>
            </a:r>
            <a:endParaRPr sz="3200" dirty="0">
              <a:solidFill>
                <a:srgbClr val="505555"/>
              </a:solidFill>
              <a:latin typeface="+mn-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n-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To use pseudocode to write an algorithm using inputs, outputs, iteration and selection</a:t>
            </a:r>
            <a:endParaRPr sz="3200" dirty="0">
              <a:solidFill>
                <a:srgbClr val="505555"/>
              </a:solidFill>
              <a:latin typeface="+mn-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n-lt"/>
                <a:ea typeface="Questrial"/>
                <a:cs typeface="Questrial"/>
                <a:sym typeface="Questrial"/>
              </a:rPr>
              <a:t>Design and build challenge</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Design and build a classroom sensory aid using visual stimulus and micro:bit</a:t>
            </a:r>
            <a:endParaRPr sz="3200" dirty="0">
              <a:solidFill>
                <a:srgbClr val="505555"/>
              </a:solidFill>
              <a:latin typeface="+mn-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n-lt"/>
              <a:ea typeface="Questrial"/>
              <a:cs typeface="Questrial"/>
              <a:sym typeface="Questrial"/>
            </a:endParaRPr>
          </a:p>
        </p:txBody>
      </p:sp>
      <p:pic>
        <p:nvPicPr>
          <p:cNvPr id="123" name="Google Shape;123;p18"/>
          <p:cNvPicPr preferRelativeResize="0"/>
          <p:nvPr/>
        </p:nvPicPr>
        <p:blipFill>
          <a:blip r:embed="rId3">
            <a:alphaModFix/>
          </a:blip>
          <a:stretch>
            <a:fillRect/>
          </a:stretch>
        </p:blipFill>
        <p:spPr>
          <a:xfrm>
            <a:off x="4043350" y="3126450"/>
            <a:ext cx="4105275" cy="34671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n-lt"/>
                <a:ea typeface="Questrial"/>
                <a:cs typeface="Questrial"/>
                <a:sym typeface="Questrial"/>
              </a:rPr>
              <a:t>Classroom sensory aid criteria</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Provides a visual stimulus </a:t>
            </a:r>
            <a:endParaRPr sz="3200" dirty="0">
              <a:solidFill>
                <a:srgbClr val="505555"/>
              </a:solidFill>
              <a:latin typeface="+mn-lt"/>
              <a:ea typeface="Questrial"/>
              <a:cs typeface="Questrial"/>
              <a:sym typeface="Questrial"/>
            </a:endParaRPr>
          </a:p>
          <a:p>
            <a:pPr marL="0" lvl="0" indent="0" algn="l" rtl="0">
              <a:spcBef>
                <a:spcPts val="0"/>
              </a:spcBef>
              <a:spcAft>
                <a:spcPts val="0"/>
              </a:spcAft>
              <a:buClr>
                <a:schemeClr val="dk1"/>
              </a:buClr>
              <a:buSzPts val="1100"/>
              <a:buFont typeface="Arial"/>
              <a:buNone/>
            </a:pPr>
            <a:endParaRPr sz="3200" dirty="0">
              <a:solidFill>
                <a:srgbClr val="505555"/>
              </a:solidFill>
              <a:latin typeface="+mn-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Allows user interaction</a:t>
            </a:r>
            <a:endParaRPr sz="3200" dirty="0">
              <a:solidFill>
                <a:srgbClr val="505555"/>
              </a:solidFill>
              <a:latin typeface="+mn-lt"/>
              <a:ea typeface="Questrial"/>
              <a:cs typeface="Questrial"/>
              <a:sym typeface="Questrial"/>
            </a:endParaRPr>
          </a:p>
          <a:p>
            <a:pPr marL="45720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Uses micro:bit </a:t>
            </a:r>
            <a:endParaRPr sz="3200" dirty="0">
              <a:solidFill>
                <a:srgbClr val="505555"/>
              </a:solidFill>
              <a:latin typeface="+mn-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n-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n-lt"/>
                <a:ea typeface="Questrial"/>
                <a:cs typeface="Questrial"/>
                <a:sym typeface="Questrial"/>
              </a:rPr>
              <a:t>Conceals any wires and power-supply</a:t>
            </a:r>
            <a:endParaRPr sz="3200" dirty="0">
              <a:solidFill>
                <a:srgbClr val="505555"/>
              </a:solidFill>
              <a:latin typeface="+mn-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n-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0"/>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Sensory aid planning sheet</a:t>
            </a:r>
            <a:endParaRPr u="sng" dirty="0">
              <a:latin typeface="+mj-lt"/>
              <a:ea typeface="Questrial"/>
              <a:cs typeface="Questrial"/>
              <a:sym typeface="Questrial"/>
            </a:endParaRPr>
          </a:p>
        </p:txBody>
      </p:sp>
      <p:sp>
        <p:nvSpPr>
          <p:cNvPr id="136" name="Google Shape;136;p20"/>
          <p:cNvSpPr/>
          <p:nvPr/>
        </p:nvSpPr>
        <p:spPr>
          <a:xfrm>
            <a:off x="824625" y="1323275"/>
            <a:ext cx="3930900" cy="5227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0"/>
          <p:cNvSpPr/>
          <p:nvPr/>
        </p:nvSpPr>
        <p:spPr>
          <a:xfrm>
            <a:off x="7470375" y="1323275"/>
            <a:ext cx="3930900" cy="5227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0"/>
          <p:cNvSpPr/>
          <p:nvPr/>
        </p:nvSpPr>
        <p:spPr>
          <a:xfrm>
            <a:off x="4955325" y="1338150"/>
            <a:ext cx="2318100" cy="2446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0"/>
          <p:cNvSpPr/>
          <p:nvPr/>
        </p:nvSpPr>
        <p:spPr>
          <a:xfrm>
            <a:off x="4953900" y="4104275"/>
            <a:ext cx="2318100" cy="2446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0"/>
          <p:cNvSpPr txBox="1"/>
          <p:nvPr/>
        </p:nvSpPr>
        <p:spPr>
          <a:xfrm>
            <a:off x="1045425" y="1235000"/>
            <a:ext cx="3491700" cy="334500"/>
          </a:xfrm>
          <a:prstGeom prst="rect">
            <a:avLst/>
          </a:prstGeom>
          <a:noFill/>
          <a:ln>
            <a:noFill/>
          </a:ln>
        </p:spPr>
        <p:txBody>
          <a:bodyPr spcFirstLastPara="1" wrap="square" lIns="91425" tIns="91425" rIns="93375" bIns="91425"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My Design</a:t>
            </a:r>
            <a:endParaRPr u="sng" dirty="0">
              <a:latin typeface="+mj-lt"/>
              <a:ea typeface="Questrial"/>
              <a:cs typeface="Questrial"/>
              <a:sym typeface="Questrial"/>
            </a:endParaRPr>
          </a:p>
        </p:txBody>
      </p:sp>
      <p:sp>
        <p:nvSpPr>
          <p:cNvPr id="141" name="Google Shape;141;p20"/>
          <p:cNvSpPr txBox="1"/>
          <p:nvPr/>
        </p:nvSpPr>
        <p:spPr>
          <a:xfrm>
            <a:off x="7691625" y="1235000"/>
            <a:ext cx="3491700" cy="334500"/>
          </a:xfrm>
          <a:prstGeom prst="rect">
            <a:avLst/>
          </a:prstGeom>
          <a:noFill/>
          <a:ln>
            <a:noFill/>
          </a:ln>
        </p:spPr>
        <p:txBody>
          <a:bodyPr spcFirstLastPara="1" wrap="square" lIns="91425" tIns="91425" rIns="93375" bIns="91425"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My Algorithm</a:t>
            </a:r>
            <a:endParaRPr u="sng" dirty="0">
              <a:latin typeface="+mj-lt"/>
              <a:ea typeface="Questrial"/>
              <a:cs typeface="Questrial"/>
              <a:sym typeface="Questrial"/>
            </a:endParaRPr>
          </a:p>
        </p:txBody>
      </p:sp>
      <p:sp>
        <p:nvSpPr>
          <p:cNvPr id="142" name="Google Shape;142;p20"/>
          <p:cNvSpPr txBox="1"/>
          <p:nvPr/>
        </p:nvSpPr>
        <p:spPr>
          <a:xfrm>
            <a:off x="5101675" y="1235008"/>
            <a:ext cx="2025300" cy="219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u="sng" dirty="0">
                <a:solidFill>
                  <a:schemeClr val="dk1"/>
                </a:solidFill>
                <a:latin typeface="+mj-lt"/>
                <a:ea typeface="Questrial"/>
                <a:cs typeface="Questrial"/>
                <a:sym typeface="Questrial"/>
              </a:rPr>
              <a:t>Design Criteria</a:t>
            </a:r>
            <a:endParaRPr dirty="0">
              <a:solidFill>
                <a:srgbClr val="505555"/>
              </a:solidFill>
              <a:latin typeface="+mj-lt"/>
              <a:ea typeface="Questrial"/>
              <a:cs typeface="Questrial"/>
              <a:sym typeface="Questrial"/>
            </a:endParaRPr>
          </a:p>
          <a:p>
            <a:pPr marL="457200" lvl="0" indent="-317500" algn="l" rtl="0">
              <a:spcBef>
                <a:spcPts val="0"/>
              </a:spcBef>
              <a:spcAft>
                <a:spcPts val="0"/>
              </a:spcAft>
              <a:buClr>
                <a:srgbClr val="505555"/>
              </a:buClr>
              <a:buSzPts val="1400"/>
              <a:buFont typeface="Questrial"/>
              <a:buChar char="●"/>
            </a:pPr>
            <a:r>
              <a:rPr lang="en-US" dirty="0">
                <a:solidFill>
                  <a:srgbClr val="505555"/>
                </a:solidFill>
                <a:latin typeface="+mj-lt"/>
                <a:ea typeface="Questrial"/>
                <a:cs typeface="Questrial"/>
                <a:sym typeface="Questrial"/>
              </a:rPr>
              <a:t>Provides a visual stimulus</a:t>
            </a:r>
            <a:endParaRPr dirty="0">
              <a:solidFill>
                <a:srgbClr val="505555"/>
              </a:solidFill>
              <a:latin typeface="+mj-lt"/>
              <a:ea typeface="Questrial"/>
              <a:cs typeface="Questrial"/>
              <a:sym typeface="Questrial"/>
            </a:endParaRPr>
          </a:p>
          <a:p>
            <a:pPr marL="457200" lvl="0" indent="-317500" algn="l" rtl="0">
              <a:spcBef>
                <a:spcPts val="0"/>
              </a:spcBef>
              <a:spcAft>
                <a:spcPts val="0"/>
              </a:spcAft>
              <a:buClr>
                <a:srgbClr val="505555"/>
              </a:buClr>
              <a:buSzPts val="1400"/>
              <a:buFont typeface="Questrial"/>
              <a:buChar char="●"/>
            </a:pPr>
            <a:r>
              <a:rPr lang="en-US" dirty="0">
                <a:solidFill>
                  <a:srgbClr val="505555"/>
                </a:solidFill>
                <a:latin typeface="+mj-lt"/>
                <a:ea typeface="Questrial"/>
                <a:cs typeface="Questrial"/>
                <a:sym typeface="Questrial"/>
              </a:rPr>
              <a:t>Allows user interaction</a:t>
            </a:r>
            <a:endParaRPr dirty="0">
              <a:solidFill>
                <a:srgbClr val="505555"/>
              </a:solidFill>
              <a:latin typeface="+mj-lt"/>
              <a:ea typeface="Questrial"/>
              <a:cs typeface="Questrial"/>
              <a:sym typeface="Questrial"/>
            </a:endParaRPr>
          </a:p>
          <a:p>
            <a:pPr marL="457200" lvl="0" indent="-317500" algn="l" rtl="0">
              <a:spcBef>
                <a:spcPts val="0"/>
              </a:spcBef>
              <a:spcAft>
                <a:spcPts val="0"/>
              </a:spcAft>
              <a:buClr>
                <a:srgbClr val="505555"/>
              </a:buClr>
              <a:buSzPts val="1400"/>
              <a:buFont typeface="Questrial"/>
              <a:buChar char="●"/>
            </a:pPr>
            <a:r>
              <a:rPr lang="en-US" dirty="0">
                <a:solidFill>
                  <a:srgbClr val="505555"/>
                </a:solidFill>
                <a:latin typeface="+mj-lt"/>
                <a:ea typeface="Questrial"/>
                <a:cs typeface="Questrial"/>
                <a:sym typeface="Questrial"/>
              </a:rPr>
              <a:t>Conceals wires and power-supply</a:t>
            </a:r>
            <a:endParaRPr dirty="0">
              <a:latin typeface="+mj-lt"/>
              <a:ea typeface="Questrial"/>
              <a:cs typeface="Questrial"/>
              <a:sym typeface="Questrial"/>
            </a:endParaRPr>
          </a:p>
        </p:txBody>
      </p:sp>
      <p:sp>
        <p:nvSpPr>
          <p:cNvPr id="143" name="Google Shape;143;p20"/>
          <p:cNvSpPr txBox="1"/>
          <p:nvPr/>
        </p:nvSpPr>
        <p:spPr>
          <a:xfrm>
            <a:off x="5083350" y="4018883"/>
            <a:ext cx="2025300" cy="219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u="sng" dirty="0">
                <a:solidFill>
                  <a:schemeClr val="dk1"/>
                </a:solidFill>
                <a:latin typeface="+mn-lt"/>
                <a:ea typeface="Questrial"/>
                <a:cs typeface="Questrial"/>
                <a:sym typeface="Questrial"/>
              </a:rPr>
              <a:t>Materials to be used </a:t>
            </a:r>
            <a:endParaRPr dirty="0">
              <a:latin typeface="+mn-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1"/>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latin typeface="+mj-lt"/>
                <a:ea typeface="Questrial"/>
                <a:cs typeface="Questrial"/>
                <a:sym typeface="Questrial"/>
              </a:rPr>
              <a:t>Example of completed plan</a:t>
            </a:r>
            <a:endParaRPr dirty="0">
              <a:latin typeface="+mj-lt"/>
              <a:ea typeface="Questrial"/>
              <a:cs typeface="Questrial"/>
              <a:sym typeface="Questrial"/>
            </a:endParaRPr>
          </a:p>
        </p:txBody>
      </p:sp>
      <p:pic>
        <p:nvPicPr>
          <p:cNvPr id="150" name="Google Shape;150;p21"/>
          <p:cNvPicPr preferRelativeResize="0"/>
          <p:nvPr/>
        </p:nvPicPr>
        <p:blipFill rotWithShape="1">
          <a:blip r:embed="rId3">
            <a:alphaModFix/>
          </a:blip>
          <a:srcRect t="9303" b="2341"/>
          <a:stretch/>
        </p:blipFill>
        <p:spPr>
          <a:xfrm>
            <a:off x="2144225" y="1059800"/>
            <a:ext cx="8542674" cy="563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2"/>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Sequencing a Light Pattern</a:t>
            </a:r>
            <a:endParaRPr u="sng" dirty="0">
              <a:latin typeface="+mj-lt"/>
              <a:ea typeface="Questrial"/>
              <a:cs typeface="Questrial"/>
              <a:sym typeface="Questrial"/>
            </a:endParaRPr>
          </a:p>
        </p:txBody>
      </p:sp>
      <p:pic>
        <p:nvPicPr>
          <p:cNvPr id="157" name="Google Shape;157;p22"/>
          <p:cNvPicPr preferRelativeResize="0"/>
          <p:nvPr/>
        </p:nvPicPr>
        <p:blipFill>
          <a:blip r:embed="rId3">
            <a:alphaModFix/>
          </a:blip>
          <a:stretch>
            <a:fillRect/>
          </a:stretch>
        </p:blipFill>
        <p:spPr>
          <a:xfrm>
            <a:off x="1414388" y="1807800"/>
            <a:ext cx="1647825" cy="1847850"/>
          </a:xfrm>
          <a:prstGeom prst="rect">
            <a:avLst/>
          </a:prstGeom>
          <a:noFill/>
          <a:ln>
            <a:noFill/>
          </a:ln>
        </p:spPr>
      </p:pic>
      <p:pic>
        <p:nvPicPr>
          <p:cNvPr id="158" name="Google Shape;158;p22"/>
          <p:cNvPicPr preferRelativeResize="0"/>
          <p:nvPr/>
        </p:nvPicPr>
        <p:blipFill>
          <a:blip r:embed="rId3">
            <a:alphaModFix/>
          </a:blip>
          <a:stretch>
            <a:fillRect/>
          </a:stretch>
        </p:blipFill>
        <p:spPr>
          <a:xfrm>
            <a:off x="1414388" y="4270450"/>
            <a:ext cx="1647825" cy="1847850"/>
          </a:xfrm>
          <a:prstGeom prst="rect">
            <a:avLst/>
          </a:prstGeom>
          <a:noFill/>
          <a:ln>
            <a:noFill/>
          </a:ln>
        </p:spPr>
      </p:pic>
      <p:pic>
        <p:nvPicPr>
          <p:cNvPr id="159" name="Google Shape;159;p22"/>
          <p:cNvPicPr preferRelativeResize="0"/>
          <p:nvPr/>
        </p:nvPicPr>
        <p:blipFill>
          <a:blip r:embed="rId3">
            <a:alphaModFix/>
          </a:blip>
          <a:stretch>
            <a:fillRect/>
          </a:stretch>
        </p:blipFill>
        <p:spPr>
          <a:xfrm>
            <a:off x="3986188" y="1807800"/>
            <a:ext cx="1647825" cy="1847850"/>
          </a:xfrm>
          <a:prstGeom prst="rect">
            <a:avLst/>
          </a:prstGeom>
          <a:noFill/>
          <a:ln>
            <a:noFill/>
          </a:ln>
        </p:spPr>
      </p:pic>
      <p:pic>
        <p:nvPicPr>
          <p:cNvPr id="160" name="Google Shape;160;p22"/>
          <p:cNvPicPr preferRelativeResize="0"/>
          <p:nvPr/>
        </p:nvPicPr>
        <p:blipFill>
          <a:blip r:embed="rId3">
            <a:alphaModFix/>
          </a:blip>
          <a:stretch>
            <a:fillRect/>
          </a:stretch>
        </p:blipFill>
        <p:spPr>
          <a:xfrm>
            <a:off x="6557988" y="1807800"/>
            <a:ext cx="1647825" cy="1847850"/>
          </a:xfrm>
          <a:prstGeom prst="rect">
            <a:avLst/>
          </a:prstGeom>
          <a:noFill/>
          <a:ln>
            <a:noFill/>
          </a:ln>
        </p:spPr>
      </p:pic>
      <p:pic>
        <p:nvPicPr>
          <p:cNvPr id="161" name="Google Shape;161;p22"/>
          <p:cNvPicPr preferRelativeResize="0"/>
          <p:nvPr/>
        </p:nvPicPr>
        <p:blipFill>
          <a:blip r:embed="rId3">
            <a:alphaModFix/>
          </a:blip>
          <a:stretch>
            <a:fillRect/>
          </a:stretch>
        </p:blipFill>
        <p:spPr>
          <a:xfrm>
            <a:off x="9129788" y="1807800"/>
            <a:ext cx="1647825" cy="1847850"/>
          </a:xfrm>
          <a:prstGeom prst="rect">
            <a:avLst/>
          </a:prstGeom>
          <a:noFill/>
          <a:ln>
            <a:noFill/>
          </a:ln>
        </p:spPr>
      </p:pic>
      <p:pic>
        <p:nvPicPr>
          <p:cNvPr id="162" name="Google Shape;162;p22"/>
          <p:cNvPicPr preferRelativeResize="0"/>
          <p:nvPr/>
        </p:nvPicPr>
        <p:blipFill>
          <a:blip r:embed="rId3">
            <a:alphaModFix/>
          </a:blip>
          <a:stretch>
            <a:fillRect/>
          </a:stretch>
        </p:blipFill>
        <p:spPr>
          <a:xfrm>
            <a:off x="3909988" y="4270450"/>
            <a:ext cx="1647825" cy="1847850"/>
          </a:xfrm>
          <a:prstGeom prst="rect">
            <a:avLst/>
          </a:prstGeom>
          <a:noFill/>
          <a:ln>
            <a:noFill/>
          </a:ln>
        </p:spPr>
      </p:pic>
      <p:pic>
        <p:nvPicPr>
          <p:cNvPr id="163" name="Google Shape;163;p22"/>
          <p:cNvPicPr preferRelativeResize="0"/>
          <p:nvPr/>
        </p:nvPicPr>
        <p:blipFill>
          <a:blip r:embed="rId3">
            <a:alphaModFix/>
          </a:blip>
          <a:stretch>
            <a:fillRect/>
          </a:stretch>
        </p:blipFill>
        <p:spPr>
          <a:xfrm>
            <a:off x="6481788" y="4270450"/>
            <a:ext cx="1647825" cy="1847850"/>
          </a:xfrm>
          <a:prstGeom prst="rect">
            <a:avLst/>
          </a:prstGeom>
          <a:noFill/>
          <a:ln>
            <a:noFill/>
          </a:ln>
        </p:spPr>
      </p:pic>
      <p:pic>
        <p:nvPicPr>
          <p:cNvPr id="164" name="Google Shape;164;p22"/>
          <p:cNvPicPr preferRelativeResize="0"/>
          <p:nvPr/>
        </p:nvPicPr>
        <p:blipFill>
          <a:blip r:embed="rId3">
            <a:alphaModFix/>
          </a:blip>
          <a:stretch>
            <a:fillRect/>
          </a:stretch>
        </p:blipFill>
        <p:spPr>
          <a:xfrm>
            <a:off x="9053588" y="4270450"/>
            <a:ext cx="1647825" cy="1847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sz="4000" b="1" dirty="0">
                <a:latin typeface="+mj-lt"/>
                <a:ea typeface="Questrial"/>
                <a:cs typeface="Questrial"/>
                <a:sym typeface="Questrial"/>
              </a:rPr>
              <a:t>Computer science concepts</a:t>
            </a:r>
            <a:endParaRPr sz="4000" b="1" dirty="0">
              <a:latin typeface="+mj-lt"/>
              <a:ea typeface="Questrial"/>
              <a:cs typeface="Questrial"/>
              <a:sym typeface="Questrial"/>
            </a:endParaRPr>
          </a:p>
          <a:p>
            <a:pPr marL="0" lvl="0" indent="0" algn="l" rtl="0">
              <a:spcBef>
                <a:spcPts val="0"/>
              </a:spcBef>
              <a:spcAft>
                <a:spcPts val="0"/>
              </a:spcAft>
              <a:buNone/>
            </a:pPr>
            <a:endParaRPr dirty="0">
              <a:latin typeface="+mj-lt"/>
            </a:endParaRPr>
          </a:p>
        </p:txBody>
      </p:sp>
      <p:sp>
        <p:nvSpPr>
          <p:cNvPr id="171" name="Google Shape;171;p23"/>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3200" b="1" dirty="0">
                <a:solidFill>
                  <a:srgbClr val="505555"/>
                </a:solidFill>
                <a:latin typeface="+mj-lt"/>
                <a:ea typeface="Questrial"/>
                <a:cs typeface="Questrial"/>
                <a:sym typeface="Questrial"/>
              </a:rPr>
              <a:t>Inputs and Outputs</a:t>
            </a:r>
            <a:endParaRPr sz="3200" b="1"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None/>
            </a:pPr>
            <a:endParaRPr sz="3200" b="1"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Clr>
                <a:schemeClr val="dk1"/>
              </a:buClr>
              <a:buFont typeface="Arial"/>
              <a:buNone/>
            </a:pPr>
            <a:r>
              <a:rPr lang="en-US" sz="3200" b="1" dirty="0">
                <a:solidFill>
                  <a:srgbClr val="505555"/>
                </a:solidFill>
                <a:latin typeface="+mj-lt"/>
                <a:ea typeface="Questrial"/>
                <a:cs typeface="Questrial"/>
                <a:sym typeface="Questrial"/>
              </a:rPr>
              <a:t>Input devices</a:t>
            </a:r>
            <a:endParaRPr sz="3200" b="1"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Clr>
                <a:schemeClr val="dk1"/>
              </a:buClr>
              <a:buFont typeface="Arial"/>
              <a:buNone/>
            </a:pPr>
            <a:r>
              <a:rPr lang="en-US" sz="3200" dirty="0">
                <a:solidFill>
                  <a:srgbClr val="505555"/>
                </a:solidFill>
                <a:latin typeface="+mj-lt"/>
                <a:ea typeface="Questrial"/>
                <a:cs typeface="Questrial"/>
                <a:sym typeface="Questrial"/>
              </a:rPr>
              <a:t>Hardware that </a:t>
            </a:r>
            <a:r>
              <a:rPr lang="en-US" sz="3200" b="1" dirty="0">
                <a:solidFill>
                  <a:srgbClr val="505555"/>
                </a:solidFill>
                <a:latin typeface="+mj-lt"/>
                <a:ea typeface="Questrial"/>
                <a:cs typeface="Questrial"/>
                <a:sym typeface="Questrial"/>
              </a:rPr>
              <a:t>sends</a:t>
            </a:r>
            <a:r>
              <a:rPr lang="en-US" sz="3200" dirty="0">
                <a:solidFill>
                  <a:srgbClr val="505555"/>
                </a:solidFill>
                <a:latin typeface="+mj-lt"/>
                <a:ea typeface="Questrial"/>
                <a:cs typeface="Questrial"/>
                <a:sym typeface="Questrial"/>
              </a:rPr>
              <a:t> data to a computer system.</a:t>
            </a:r>
            <a:endParaRPr sz="3200"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Clr>
                <a:schemeClr val="dk1"/>
              </a:buClr>
              <a:buFont typeface="Arial"/>
              <a:buNone/>
            </a:pPr>
            <a:endParaRPr sz="3200"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Clr>
                <a:schemeClr val="dk1"/>
              </a:buClr>
              <a:buFont typeface="Arial"/>
              <a:buNone/>
            </a:pPr>
            <a:r>
              <a:rPr lang="en-US" sz="3200" b="1" dirty="0">
                <a:solidFill>
                  <a:srgbClr val="505555"/>
                </a:solidFill>
                <a:latin typeface="+mj-lt"/>
                <a:ea typeface="Questrial"/>
                <a:cs typeface="Questrial"/>
                <a:sym typeface="Questrial"/>
              </a:rPr>
              <a:t>Output devices </a:t>
            </a:r>
            <a:endParaRPr sz="3200" b="1" dirty="0">
              <a:solidFill>
                <a:srgbClr val="505555"/>
              </a:solidFill>
              <a:latin typeface="+mj-lt"/>
              <a:ea typeface="Questrial"/>
              <a:cs typeface="Questrial"/>
              <a:sym typeface="Questrial"/>
            </a:endParaRPr>
          </a:p>
          <a:p>
            <a:pPr marL="0" lvl="0" indent="0" algn="l" rtl="0">
              <a:lnSpc>
                <a:spcPct val="100000"/>
              </a:lnSpc>
              <a:spcBef>
                <a:spcPts val="0"/>
              </a:spcBef>
              <a:spcAft>
                <a:spcPts val="0"/>
              </a:spcAft>
              <a:buClr>
                <a:schemeClr val="dk1"/>
              </a:buClr>
              <a:buFont typeface="Arial"/>
              <a:buNone/>
            </a:pPr>
            <a:r>
              <a:rPr lang="en-US" sz="3200" dirty="0">
                <a:solidFill>
                  <a:srgbClr val="505555"/>
                </a:solidFill>
                <a:latin typeface="+mj-lt"/>
                <a:ea typeface="Questrial"/>
                <a:cs typeface="Questrial"/>
                <a:sym typeface="Questrial"/>
              </a:rPr>
              <a:t>Hardware used to </a:t>
            </a:r>
            <a:r>
              <a:rPr lang="en-US" sz="3200" b="1" dirty="0">
                <a:solidFill>
                  <a:srgbClr val="505555"/>
                </a:solidFill>
                <a:latin typeface="+mj-lt"/>
                <a:ea typeface="Questrial"/>
                <a:cs typeface="Questrial"/>
                <a:sym typeface="Questrial"/>
              </a:rPr>
              <a:t>communicate data</a:t>
            </a:r>
            <a:r>
              <a:rPr lang="en-US" sz="3200" dirty="0">
                <a:solidFill>
                  <a:srgbClr val="505555"/>
                </a:solidFill>
                <a:latin typeface="+mj-lt"/>
                <a:ea typeface="Questrial"/>
                <a:cs typeface="Questrial"/>
                <a:sym typeface="Questrial"/>
              </a:rPr>
              <a:t> that has been processed.</a:t>
            </a:r>
            <a:endParaRPr sz="3200" dirty="0">
              <a:solidFill>
                <a:srgbClr val="505555"/>
              </a:solidFill>
              <a:latin typeface="+mj-lt"/>
              <a:ea typeface="Questrial"/>
              <a:cs typeface="Questrial"/>
              <a:sym typeface="Questrial"/>
            </a:endParaRPr>
          </a:p>
          <a:p>
            <a:pPr marL="0" lvl="0" indent="0" algn="l" rtl="0">
              <a:spcBef>
                <a:spcPts val="1000"/>
              </a:spcBef>
              <a:spcAft>
                <a:spcPts val="0"/>
              </a:spcAft>
              <a:buNone/>
            </a:pPr>
            <a:endParaRPr dirty="0">
              <a:latin typeface="+mj-lt"/>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581</Words>
  <Application>Microsoft Macintosh PowerPoint</Application>
  <PresentationFormat>Widescreen</PresentationFormat>
  <Paragraphs>105</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Sensory aid planning sheet</vt:lpstr>
      <vt:lpstr>Example of completed plan</vt:lpstr>
      <vt:lpstr>Sequencing a Light Pattern</vt:lpstr>
      <vt:lpstr>Computer science concepts </vt:lpstr>
      <vt:lpstr>Computer science concepts</vt:lpstr>
      <vt:lpstr>PowerPoint Presentation</vt:lpstr>
      <vt:lpstr>Example of completed plan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4</cp:revision>
  <dcterms:modified xsi:type="dcterms:W3CDTF">2019-09-13T08:52:55Z</dcterms:modified>
</cp:coreProperties>
</file>